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259" r:id="rId3"/>
    <p:sldId id="263" r:id="rId4"/>
    <p:sldId id="264" r:id="rId5"/>
    <p:sldId id="265" r:id="rId6"/>
    <p:sldId id="266" r:id="rId7"/>
    <p:sldId id="267" r:id="rId8"/>
    <p:sldId id="268" r:id="rId9"/>
    <p:sldId id="270" r:id="rId10"/>
    <p:sldId id="271" r:id="rId11"/>
    <p:sldId id="272" r:id="rId12"/>
    <p:sldId id="273" r:id="rId13"/>
    <p:sldId id="274" r:id="rId14"/>
    <p:sldId id="276" r:id="rId15"/>
    <p:sldId id="277" r:id="rId16"/>
    <p:sldId id="278" r:id="rId17"/>
    <p:sldId id="279" r:id="rId18"/>
    <p:sldId id="280" r:id="rId19"/>
    <p:sldId id="281" r:id="rId20"/>
    <p:sldId id="282" r:id="rId21"/>
    <p:sldId id="283" r:id="rId22"/>
    <p:sldId id="284" r:id="rId23"/>
    <p:sldId id="285" r:id="rId24"/>
    <p:sldId id="286"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7" r:id="rId65"/>
    <p:sldId id="329" r:id="rId66"/>
    <p:sldId id="328" r:id="rId67"/>
    <p:sldId id="330" r:id="rId6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0AC84C-0FD2-4F05-8E31-331F80BC7E09}" type="datetimeFigureOut">
              <a:rPr lang="en-CA" smtClean="0"/>
              <a:t>14/11/2012</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57EBED2-FDB6-49CA-88ED-3124EA90254B}" type="slidenum">
              <a:rPr lang="en-CA" smtClean="0"/>
              <a:t>‹#›</a:t>
            </a:fld>
            <a:endParaRPr lang="en-CA"/>
          </a:p>
        </p:txBody>
      </p:sp>
    </p:spTree>
    <p:extLst>
      <p:ext uri="{BB962C8B-B14F-4D97-AF65-F5344CB8AC3E}">
        <p14:creationId xmlns:p14="http://schemas.microsoft.com/office/powerpoint/2010/main" val="3820713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270446C-A528-4D0E-A1D5-96975B140153}" type="datetimeFigureOut">
              <a:rPr lang="en-CA" smtClean="0"/>
              <a:t>14/11/2012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26D84C6-BB8D-4A24-AEA3-81A10FA9F01E}" type="slidenum">
              <a:rPr lang="en-CA" smtClean="0"/>
              <a:t>‹#›</a:t>
            </a:fld>
            <a:endParaRPr lang="en-CA"/>
          </a:p>
        </p:txBody>
      </p:sp>
    </p:spTree>
    <p:extLst>
      <p:ext uri="{BB962C8B-B14F-4D97-AF65-F5344CB8AC3E}">
        <p14:creationId xmlns:p14="http://schemas.microsoft.com/office/powerpoint/2010/main" val="309209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270446C-A528-4D0E-A1D5-96975B140153}" type="datetimeFigureOut">
              <a:rPr lang="en-CA" smtClean="0"/>
              <a:t>14/11/2012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26D84C6-BB8D-4A24-AEA3-81A10FA9F01E}" type="slidenum">
              <a:rPr lang="en-CA" smtClean="0"/>
              <a:t>‹#›</a:t>
            </a:fld>
            <a:endParaRPr lang="en-CA"/>
          </a:p>
        </p:txBody>
      </p:sp>
    </p:spTree>
    <p:extLst>
      <p:ext uri="{BB962C8B-B14F-4D97-AF65-F5344CB8AC3E}">
        <p14:creationId xmlns:p14="http://schemas.microsoft.com/office/powerpoint/2010/main" val="211717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270446C-A528-4D0E-A1D5-96975B140153}" type="datetimeFigureOut">
              <a:rPr lang="en-CA" smtClean="0"/>
              <a:t>14/11/2012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26D84C6-BB8D-4A24-AEA3-81A10FA9F01E}" type="slidenum">
              <a:rPr lang="en-CA" smtClean="0"/>
              <a:t>‹#›</a:t>
            </a:fld>
            <a:endParaRPr lang="en-CA"/>
          </a:p>
        </p:txBody>
      </p:sp>
    </p:spTree>
    <p:extLst>
      <p:ext uri="{BB962C8B-B14F-4D97-AF65-F5344CB8AC3E}">
        <p14:creationId xmlns:p14="http://schemas.microsoft.com/office/powerpoint/2010/main" val="1818776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270446C-A528-4D0E-A1D5-96975B140153}" type="datetimeFigureOut">
              <a:rPr lang="en-CA" smtClean="0"/>
              <a:t>14/11/2012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26D84C6-BB8D-4A24-AEA3-81A10FA9F01E}" type="slidenum">
              <a:rPr lang="en-CA" smtClean="0"/>
              <a:t>‹#›</a:t>
            </a:fld>
            <a:endParaRPr lang="en-CA"/>
          </a:p>
        </p:txBody>
      </p:sp>
    </p:spTree>
    <p:extLst>
      <p:ext uri="{BB962C8B-B14F-4D97-AF65-F5344CB8AC3E}">
        <p14:creationId xmlns:p14="http://schemas.microsoft.com/office/powerpoint/2010/main" val="133464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70446C-A528-4D0E-A1D5-96975B140153}" type="datetimeFigureOut">
              <a:rPr lang="en-CA" smtClean="0"/>
              <a:t>14/11/2012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26D84C6-BB8D-4A24-AEA3-81A10FA9F01E}" type="slidenum">
              <a:rPr lang="en-CA" smtClean="0"/>
              <a:t>‹#›</a:t>
            </a:fld>
            <a:endParaRPr lang="en-CA"/>
          </a:p>
        </p:txBody>
      </p:sp>
    </p:spTree>
    <p:extLst>
      <p:ext uri="{BB962C8B-B14F-4D97-AF65-F5344CB8AC3E}">
        <p14:creationId xmlns:p14="http://schemas.microsoft.com/office/powerpoint/2010/main" val="300124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270446C-A528-4D0E-A1D5-96975B140153}" type="datetimeFigureOut">
              <a:rPr lang="en-CA" smtClean="0"/>
              <a:t>14/11/2012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26D84C6-BB8D-4A24-AEA3-81A10FA9F01E}" type="slidenum">
              <a:rPr lang="en-CA" smtClean="0"/>
              <a:t>‹#›</a:t>
            </a:fld>
            <a:endParaRPr lang="en-CA"/>
          </a:p>
        </p:txBody>
      </p:sp>
    </p:spTree>
    <p:extLst>
      <p:ext uri="{BB962C8B-B14F-4D97-AF65-F5344CB8AC3E}">
        <p14:creationId xmlns:p14="http://schemas.microsoft.com/office/powerpoint/2010/main" val="1212563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270446C-A528-4D0E-A1D5-96975B140153}" type="datetimeFigureOut">
              <a:rPr lang="en-CA" smtClean="0"/>
              <a:t>14/11/2012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26D84C6-BB8D-4A24-AEA3-81A10FA9F01E}" type="slidenum">
              <a:rPr lang="en-CA" smtClean="0"/>
              <a:t>‹#›</a:t>
            </a:fld>
            <a:endParaRPr lang="en-CA"/>
          </a:p>
        </p:txBody>
      </p:sp>
    </p:spTree>
    <p:extLst>
      <p:ext uri="{BB962C8B-B14F-4D97-AF65-F5344CB8AC3E}">
        <p14:creationId xmlns:p14="http://schemas.microsoft.com/office/powerpoint/2010/main" val="3624196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270446C-A528-4D0E-A1D5-96975B140153}" type="datetimeFigureOut">
              <a:rPr lang="en-CA" smtClean="0"/>
              <a:t>14/11/2012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26D84C6-BB8D-4A24-AEA3-81A10FA9F01E}" type="slidenum">
              <a:rPr lang="en-CA" smtClean="0"/>
              <a:t>‹#›</a:t>
            </a:fld>
            <a:endParaRPr lang="en-CA"/>
          </a:p>
        </p:txBody>
      </p:sp>
    </p:spTree>
    <p:extLst>
      <p:ext uri="{BB962C8B-B14F-4D97-AF65-F5344CB8AC3E}">
        <p14:creationId xmlns:p14="http://schemas.microsoft.com/office/powerpoint/2010/main" val="857238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0446C-A528-4D0E-A1D5-96975B140153}" type="datetimeFigureOut">
              <a:rPr lang="en-CA" smtClean="0"/>
              <a:t>14/11/2012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26D84C6-BB8D-4A24-AEA3-81A10FA9F01E}" type="slidenum">
              <a:rPr lang="en-CA" smtClean="0"/>
              <a:t>‹#›</a:t>
            </a:fld>
            <a:endParaRPr lang="en-CA"/>
          </a:p>
        </p:txBody>
      </p:sp>
    </p:spTree>
    <p:extLst>
      <p:ext uri="{BB962C8B-B14F-4D97-AF65-F5344CB8AC3E}">
        <p14:creationId xmlns:p14="http://schemas.microsoft.com/office/powerpoint/2010/main" val="308890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0446C-A528-4D0E-A1D5-96975B140153}" type="datetimeFigureOut">
              <a:rPr lang="en-CA" smtClean="0"/>
              <a:t>14/11/2012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26D84C6-BB8D-4A24-AEA3-81A10FA9F01E}" type="slidenum">
              <a:rPr lang="en-CA" smtClean="0"/>
              <a:t>‹#›</a:t>
            </a:fld>
            <a:endParaRPr lang="en-CA"/>
          </a:p>
        </p:txBody>
      </p:sp>
    </p:spTree>
    <p:extLst>
      <p:ext uri="{BB962C8B-B14F-4D97-AF65-F5344CB8AC3E}">
        <p14:creationId xmlns:p14="http://schemas.microsoft.com/office/powerpoint/2010/main" val="3572016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0446C-A528-4D0E-A1D5-96975B140153}" type="datetimeFigureOut">
              <a:rPr lang="en-CA" smtClean="0"/>
              <a:t>14/11/2012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26D84C6-BB8D-4A24-AEA3-81A10FA9F01E}" type="slidenum">
              <a:rPr lang="en-CA" smtClean="0"/>
              <a:t>‹#›</a:t>
            </a:fld>
            <a:endParaRPr lang="en-CA"/>
          </a:p>
        </p:txBody>
      </p:sp>
    </p:spTree>
    <p:extLst>
      <p:ext uri="{BB962C8B-B14F-4D97-AF65-F5344CB8AC3E}">
        <p14:creationId xmlns:p14="http://schemas.microsoft.com/office/powerpoint/2010/main" val="526004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0446C-A528-4D0E-A1D5-96975B140153}" type="datetimeFigureOut">
              <a:rPr lang="en-CA" smtClean="0"/>
              <a:t>14/11/2012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D84C6-BB8D-4A24-AEA3-81A10FA9F01E}" type="slidenum">
              <a:rPr lang="en-CA" smtClean="0"/>
              <a:t>‹#›</a:t>
            </a:fld>
            <a:endParaRPr lang="en-CA"/>
          </a:p>
        </p:txBody>
      </p:sp>
    </p:spTree>
    <p:extLst>
      <p:ext uri="{BB962C8B-B14F-4D97-AF65-F5344CB8AC3E}">
        <p14:creationId xmlns:p14="http://schemas.microsoft.com/office/powerpoint/2010/main" val="3920253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yberunion.or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ickburcher.com/2010/09/facebook-usage-statistics-by-country.htm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1580" y="260649"/>
            <a:ext cx="5004556" cy="1872207"/>
          </a:xfrm>
        </p:spPr>
        <p:txBody>
          <a:bodyPr>
            <a:normAutofit/>
          </a:bodyPr>
          <a:lstStyle/>
          <a:p>
            <a:pPr algn="l"/>
            <a:r>
              <a:rPr kumimoji="0" lang="en-US" sz="3200" b="1" i="0" u="none" strike="noStrike" kern="0" cap="none" spc="0" normalizeH="0" baseline="0" noProof="0" dirty="0" smtClean="0">
                <a:ln>
                  <a:noFill/>
                </a:ln>
                <a:solidFill>
                  <a:srgbClr val="00B050"/>
                </a:solidFill>
                <a:effectLst/>
                <a:uLnTx/>
                <a:uFillTx/>
                <a:latin typeface="Verdana"/>
              </a:rPr>
              <a:t>SOCIAL MEDIA </a:t>
            </a:r>
            <a:r>
              <a:rPr lang="en-US" sz="3200" b="1" kern="0" dirty="0" smtClean="0">
                <a:solidFill>
                  <a:srgbClr val="00B050"/>
                </a:solidFill>
                <a:latin typeface="Verdana"/>
              </a:rPr>
              <a:t>AND THE WORKPLACE</a:t>
            </a:r>
            <a:endParaRPr lang="en-CA" sz="3200" dirty="0">
              <a:solidFill>
                <a:srgbClr val="00B050"/>
              </a:solidFill>
            </a:endParaRPr>
          </a:p>
        </p:txBody>
      </p:sp>
      <p:pic>
        <p:nvPicPr>
          <p:cNvPr id="1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3163" y="341464"/>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Box 24"/>
          <p:cNvSpPr txBox="1"/>
          <p:nvPr/>
        </p:nvSpPr>
        <p:spPr>
          <a:xfrm>
            <a:off x="899592" y="4149080"/>
            <a:ext cx="3900719" cy="2862322"/>
          </a:xfrm>
          <a:prstGeom prst="rect">
            <a:avLst/>
          </a:prstGeom>
          <a:noFill/>
        </p:spPr>
        <p:txBody>
          <a:bodyPr wrap="square" rtlCol="0">
            <a:spAutoFit/>
          </a:bodyPr>
          <a:lstStyle/>
          <a:p>
            <a:r>
              <a:rPr lang="en-CA" sz="2400" b="1" dirty="0" smtClean="0"/>
              <a:t>Carman J. Overholt, Q.C.</a:t>
            </a:r>
            <a:br>
              <a:rPr lang="en-CA" sz="2400" b="1" dirty="0" smtClean="0"/>
            </a:br>
            <a:r>
              <a:rPr lang="en-CA" sz="2400" b="1" dirty="0" smtClean="0"/>
              <a:t>OVERHOLT LAW</a:t>
            </a:r>
            <a:r>
              <a:rPr lang="en-CA" sz="2000" b="1" dirty="0" smtClean="0"/>
              <a:t/>
            </a:r>
            <a:br>
              <a:rPr lang="en-CA" sz="2000" b="1" dirty="0" smtClean="0"/>
            </a:br>
            <a:r>
              <a:rPr lang="en-CA" sz="2000" b="1" dirty="0" smtClean="0"/>
              <a:t>Barristers &amp; Solicitors</a:t>
            </a:r>
          </a:p>
          <a:p>
            <a:endParaRPr lang="en-CA" sz="2000" b="1" dirty="0" smtClean="0"/>
          </a:p>
          <a:p>
            <a:r>
              <a:rPr lang="en-CA" sz="2400" dirty="0" smtClean="0"/>
              <a:t>600 – 889 West Pender Street          </a:t>
            </a:r>
          </a:p>
          <a:p>
            <a:r>
              <a:rPr lang="en-CA" sz="2400" dirty="0" smtClean="0"/>
              <a:t>Vancouver, BC  V6C 3B2</a:t>
            </a:r>
          </a:p>
          <a:p>
            <a:endParaRPr lang="en-CA" sz="2400" dirty="0" smtClean="0"/>
          </a:p>
          <a:p>
            <a:endParaRPr lang="en-CA" sz="2000" b="1" dirty="0"/>
          </a:p>
        </p:txBody>
      </p:sp>
      <p:pic>
        <p:nvPicPr>
          <p:cNvPr id="3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Rectangle 26"/>
          <p:cNvSpPr/>
          <p:nvPr/>
        </p:nvSpPr>
        <p:spPr>
          <a:xfrm>
            <a:off x="7289815" y="1355714"/>
            <a:ext cx="1415324" cy="307777"/>
          </a:xfrm>
          <a:prstGeom prst="rect">
            <a:avLst/>
          </a:prstGeom>
        </p:spPr>
        <p:txBody>
          <a:bodyPr wrap="none">
            <a:spAutoFit/>
          </a:bodyPr>
          <a:lstStyle/>
          <a:p>
            <a:pPr lvl="0"/>
            <a:r>
              <a:rPr lang="en-CA" sz="1400" dirty="0">
                <a:solidFill>
                  <a:srgbClr val="00B050"/>
                </a:solidFill>
                <a:latin typeface="Times New Roman"/>
                <a:ea typeface="Calibri"/>
                <a:cs typeface="Times New Roman"/>
              </a:rPr>
              <a:t>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solidFill>
                <a:prstClr val="black"/>
              </a:solidFill>
            </a:endParaRPr>
          </a:p>
        </p:txBody>
      </p:sp>
      <p:sp>
        <p:nvSpPr>
          <p:cNvPr id="28" name="TextBox 2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4" name="TextBox 3"/>
          <p:cNvSpPr txBox="1"/>
          <p:nvPr/>
        </p:nvSpPr>
        <p:spPr>
          <a:xfrm>
            <a:off x="5004048" y="4149081"/>
            <a:ext cx="4103090" cy="2215991"/>
          </a:xfrm>
          <a:prstGeom prst="rect">
            <a:avLst/>
          </a:prstGeom>
          <a:noFill/>
        </p:spPr>
        <p:txBody>
          <a:bodyPr wrap="square" rtlCol="0">
            <a:spAutoFit/>
          </a:bodyPr>
          <a:lstStyle/>
          <a:p>
            <a:pPr lvl="0"/>
            <a:r>
              <a:rPr lang="en-CA" sz="2400" dirty="0" smtClean="0"/>
              <a:t>Direct</a:t>
            </a:r>
            <a:r>
              <a:rPr lang="en-CA" sz="2400" dirty="0"/>
              <a:t>: </a:t>
            </a:r>
            <a:r>
              <a:rPr lang="en-CA" sz="2400" dirty="0" smtClean="0"/>
              <a:t>(604) 676-4196</a:t>
            </a:r>
            <a:endParaRPr lang="en-CA" sz="2400" dirty="0"/>
          </a:p>
          <a:p>
            <a:pPr lvl="0"/>
            <a:r>
              <a:rPr lang="en-CA" sz="2400" dirty="0" smtClean="0"/>
              <a:t>carman@overholtlawyers.com</a:t>
            </a:r>
          </a:p>
          <a:p>
            <a:pPr lvl="0"/>
            <a:endParaRPr lang="en-CA" sz="2400" dirty="0">
              <a:solidFill>
                <a:prstClr val="black"/>
              </a:solidFill>
            </a:endParaRPr>
          </a:p>
          <a:p>
            <a:pPr lvl="0"/>
            <a:r>
              <a:rPr lang="en-CA" sz="2400" dirty="0" smtClean="0">
                <a:solidFill>
                  <a:prstClr val="black"/>
                </a:solidFill>
              </a:rPr>
              <a:t>		</a:t>
            </a:r>
            <a:endParaRPr lang="en-CA" sz="2400" dirty="0">
              <a:solidFill>
                <a:prstClr val="black"/>
              </a:solidFill>
            </a:endParaRPr>
          </a:p>
          <a:p>
            <a:pPr lvl="0"/>
            <a:endParaRPr lang="en-CA" dirty="0" smtClean="0">
              <a:solidFill>
                <a:prstClr val="black"/>
              </a:solidFill>
            </a:endParaRPr>
          </a:p>
          <a:p>
            <a:pPr lvl="0"/>
            <a:endParaRPr lang="en-CA" sz="2400" dirty="0">
              <a:solidFill>
                <a:prstClr val="black"/>
              </a:solidFill>
            </a:endParaRPr>
          </a:p>
        </p:txBody>
      </p:sp>
      <p:sp>
        <p:nvSpPr>
          <p:cNvPr id="12" name="TextBox 11"/>
          <p:cNvSpPr txBox="1"/>
          <p:nvPr/>
        </p:nvSpPr>
        <p:spPr>
          <a:xfrm>
            <a:off x="4877876" y="4294838"/>
            <a:ext cx="45719" cy="2070234"/>
          </a:xfrm>
          <a:prstGeom prst="rect">
            <a:avLst/>
          </a:prstGeom>
          <a:solidFill>
            <a:srgbClr val="00B050"/>
          </a:solidFill>
        </p:spPr>
        <p:txBody>
          <a:bodyPr wrap="square" rtlCol="0">
            <a:spAutoFit/>
          </a:bodyPr>
          <a:lstStyle/>
          <a:p>
            <a:endParaRPr lang="en-CA" dirty="0">
              <a:solidFill>
                <a:srgbClr val="00B050"/>
              </a:solidFill>
            </a:endParaRPr>
          </a:p>
        </p:txBody>
      </p:sp>
      <p:sp>
        <p:nvSpPr>
          <p:cNvPr id="3" name="TextBox 2"/>
          <p:cNvSpPr txBox="1"/>
          <p:nvPr/>
        </p:nvSpPr>
        <p:spPr>
          <a:xfrm>
            <a:off x="971599" y="1916832"/>
            <a:ext cx="6161563" cy="1754326"/>
          </a:xfrm>
          <a:prstGeom prst="rect">
            <a:avLst/>
          </a:prstGeom>
          <a:noFill/>
        </p:spPr>
        <p:txBody>
          <a:bodyPr wrap="square" rtlCol="0">
            <a:spAutoFit/>
          </a:bodyPr>
          <a:lstStyle/>
          <a:p>
            <a:r>
              <a:rPr lang="en-CA" sz="2400" dirty="0" smtClean="0"/>
              <a:t>A Presentation to the Annual Conference of the Professional Engineers and Geoscientists of BC </a:t>
            </a:r>
          </a:p>
          <a:p>
            <a:r>
              <a:rPr lang="en-CA" dirty="0" smtClean="0"/>
              <a:t>October 25 – 27, 2012</a:t>
            </a:r>
            <a:br>
              <a:rPr lang="en-CA" dirty="0" smtClean="0"/>
            </a:br>
            <a:r>
              <a:rPr lang="en-CA" dirty="0" smtClean="0"/>
              <a:t>Victoria Conference Centre</a:t>
            </a:r>
            <a:br>
              <a:rPr lang="en-CA" dirty="0" smtClean="0"/>
            </a:br>
            <a:r>
              <a:rPr lang="en-CA" dirty="0" smtClean="0"/>
              <a:t>Victoria, BC</a:t>
            </a:r>
            <a:r>
              <a:rPr lang="en-CA" sz="2400" dirty="0" smtClean="0"/>
              <a:t>         </a:t>
            </a:r>
            <a:endParaRPr lang="en-CA" sz="2400" dirty="0"/>
          </a:p>
        </p:txBody>
      </p:sp>
    </p:spTree>
    <p:extLst>
      <p:ext uri="{BB962C8B-B14F-4D97-AF65-F5344CB8AC3E}">
        <p14:creationId xmlns:p14="http://schemas.microsoft.com/office/powerpoint/2010/main" val="4078532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466"/>
            <a:ext cx="6275040" cy="5784698"/>
          </a:xfrm>
        </p:spPr>
        <p:txBody>
          <a:bodyPr/>
          <a:lstStyle/>
          <a:p>
            <a:pPr marL="0" indent="0" algn="ctr">
              <a:buNone/>
            </a:pPr>
            <a:r>
              <a:rPr kumimoji="0" lang="en-CA" sz="3600" b="1" i="0" u="none" strike="noStrike" kern="0" cap="none" spc="0" normalizeH="0" baseline="0" noProof="0" dirty="0" smtClean="0">
                <a:ln>
                  <a:noFill/>
                </a:ln>
                <a:solidFill>
                  <a:srgbClr val="00B050"/>
                </a:solidFill>
                <a:effectLst/>
                <a:uLnTx/>
                <a:uFillTx/>
                <a:latin typeface="Verdana"/>
                <a:ea typeface="+mj-ea"/>
                <a:cs typeface="+mj-cs"/>
              </a:rPr>
              <a:t>Searching Blogs</a:t>
            </a:r>
          </a:p>
          <a:p>
            <a:endParaRPr lang="en-CA" sz="3600" b="1" kern="0" dirty="0">
              <a:solidFill>
                <a:srgbClr val="00B050"/>
              </a:solidFill>
              <a:latin typeface="Verdana"/>
              <a:ea typeface="+mj-ea"/>
              <a:cs typeface="+mj-cs"/>
            </a:endParaRPr>
          </a:p>
          <a:p>
            <a:pPr marL="0" indent="0">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10</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997"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357140"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pic>
        <p:nvPicPr>
          <p:cNvPr id="9" name="Picture 8" descr="Google Blog Sear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1754281"/>
            <a:ext cx="6152075" cy="4664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7025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7858"/>
            <a:ext cx="5770984" cy="5428305"/>
          </a:xfrm>
        </p:spPr>
        <p:txBody>
          <a:bodyPr/>
          <a:lstStyle/>
          <a:p>
            <a:pPr marL="0" indent="0" algn="ctr">
              <a:buNone/>
            </a:pPr>
            <a:r>
              <a:rPr kumimoji="0" lang="en-CA" sz="3600" b="1" i="0" u="none" strike="noStrike" kern="0" cap="none" spc="0" normalizeH="0" baseline="0" noProof="0" dirty="0" smtClean="0">
                <a:ln>
                  <a:noFill/>
                </a:ln>
                <a:solidFill>
                  <a:srgbClr val="00B050"/>
                </a:solidFill>
                <a:effectLst/>
                <a:uLnTx/>
                <a:uFillTx/>
                <a:latin typeface="Verdana"/>
                <a:ea typeface="+mj-ea"/>
                <a:cs typeface="+mj-cs"/>
              </a:rPr>
              <a:t>Searching Blogs</a:t>
            </a:r>
          </a:p>
          <a:p>
            <a:pPr marL="0" indent="0" algn="ctr">
              <a:buNone/>
            </a:pPr>
            <a:endParaRPr lang="en-CA" sz="3600" b="1" kern="0" dirty="0">
              <a:solidFill>
                <a:srgbClr val="00B050"/>
              </a:solidFill>
              <a:latin typeface="Verdana"/>
              <a:ea typeface="+mj-ea"/>
              <a:cs typeface="+mj-cs"/>
            </a:endParaRPr>
          </a:p>
          <a:p>
            <a:pPr marL="0" indent="0" algn="ctr">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11</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pic>
        <p:nvPicPr>
          <p:cNvPr id="9" name="Picture 6" descr="Blogg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709" y="1697392"/>
            <a:ext cx="5363494" cy="476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419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465"/>
            <a:ext cx="5987008" cy="5784699"/>
          </a:xfrm>
        </p:spPr>
        <p:txBody>
          <a:bodyPr>
            <a:normAutofit fontScale="92500" lnSpcReduction="10000"/>
          </a:bodyPr>
          <a:lstStyle/>
          <a:p>
            <a:pPr marL="0" indent="0">
              <a:buNone/>
            </a:pPr>
            <a:r>
              <a:rPr lang="en-US" sz="4000" b="1" kern="0" dirty="0" smtClean="0">
                <a:solidFill>
                  <a:srgbClr val="00B050"/>
                </a:solidFill>
                <a:latin typeface="Verdana"/>
                <a:ea typeface="+mj-ea"/>
                <a:cs typeface="+mj-cs"/>
              </a:rPr>
              <a:t>   T</a:t>
            </a:r>
            <a:r>
              <a:rPr kumimoji="0" lang="en-US" sz="4000" b="1" i="0" u="none" strike="noStrike" kern="0" cap="none" spc="0" normalizeH="0" baseline="0" noProof="0" dirty="0" err="1" smtClean="0">
                <a:ln>
                  <a:noFill/>
                </a:ln>
                <a:solidFill>
                  <a:srgbClr val="00B050"/>
                </a:solidFill>
                <a:effectLst/>
                <a:uLnTx/>
                <a:uFillTx/>
                <a:latin typeface="Verdana"/>
                <a:ea typeface="+mj-ea"/>
                <a:cs typeface="+mj-cs"/>
              </a:rPr>
              <a:t>witter</a:t>
            </a:r>
            <a:endParaRPr kumimoji="0" lang="en-US" sz="4000" b="1" i="0" u="none" strike="noStrike" kern="0" cap="none" spc="0" normalizeH="0" baseline="0" noProof="0" dirty="0" smtClean="0">
              <a:ln>
                <a:noFill/>
              </a:ln>
              <a:solidFill>
                <a:srgbClr val="00B050"/>
              </a:solidFill>
              <a:effectLst/>
              <a:uLnTx/>
              <a:uFillTx/>
              <a:latin typeface="Verdana"/>
              <a:ea typeface="+mj-ea"/>
              <a:cs typeface="+mj-cs"/>
            </a:endParaRPr>
          </a:p>
          <a:p>
            <a:pPr marL="0" indent="0" algn="ctr">
              <a:buNone/>
            </a:pPr>
            <a:endParaRPr lang="en-US" sz="3600" b="1" kern="0" dirty="0" smtClean="0">
              <a:solidFill>
                <a:srgbClr val="00B050"/>
              </a:solidFill>
              <a:latin typeface="Verdana"/>
              <a:ea typeface="+mj-ea"/>
              <a:cs typeface="+mj-cs"/>
            </a:endParaRPr>
          </a:p>
          <a:p>
            <a:pPr marL="0" indent="0" algn="ctr">
              <a:buNone/>
            </a:pPr>
            <a:endParaRPr lang="en-US" sz="36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kumimoji="0" lang="en-US" b="0" i="0" u="none" strike="noStrike" kern="0" cap="none" spc="0" normalizeH="0" baseline="0" noProof="0" dirty="0" smtClean="0">
                <a:ln>
                  <a:noFill/>
                </a:ln>
                <a:solidFill>
                  <a:srgbClr val="000000"/>
                </a:solidFill>
                <a:effectLst/>
                <a:uLnTx/>
                <a:uFillTx/>
                <a:latin typeface="Verdana"/>
                <a:ea typeface="+mn-ea"/>
                <a:cs typeface="+mn-cs"/>
              </a:rPr>
              <a:t>Instant updates</a:t>
            </a:r>
          </a:p>
          <a:p>
            <a:pPr lvl="0" fontAlgn="base">
              <a:spcAft>
                <a:spcPct val="0"/>
              </a:spcAft>
              <a:buClr>
                <a:srgbClr val="5D87A1"/>
              </a:buClr>
              <a:buFont typeface="Wingdings" pitchFamily="2" charset="2"/>
              <a:buChar char="§"/>
            </a:pPr>
            <a:r>
              <a:rPr kumimoji="0" lang="en-US" b="0" i="0" u="none" strike="noStrike" kern="0" cap="none" spc="0" normalizeH="0" baseline="0" noProof="0" dirty="0" smtClean="0">
                <a:ln>
                  <a:noFill/>
                </a:ln>
                <a:solidFill>
                  <a:srgbClr val="000000"/>
                </a:solidFill>
                <a:effectLst/>
                <a:uLnTx/>
                <a:uFillTx/>
                <a:latin typeface="Verdana"/>
                <a:ea typeface="+mn-ea"/>
                <a:cs typeface="+mn-cs"/>
              </a:rPr>
              <a:t>Real time information network</a:t>
            </a:r>
          </a:p>
          <a:p>
            <a:pPr lvl="0" fontAlgn="base">
              <a:spcAft>
                <a:spcPct val="0"/>
              </a:spcAft>
              <a:buClr>
                <a:srgbClr val="5D87A1"/>
              </a:buClr>
              <a:buFont typeface="Wingdings" pitchFamily="2" charset="2"/>
              <a:buChar char="§"/>
            </a:pPr>
            <a:r>
              <a:rPr kumimoji="0" lang="en-US" b="0" i="0" u="none" strike="noStrike" kern="0" cap="none" spc="0" normalizeH="0" baseline="0" noProof="0" dirty="0" smtClean="0">
                <a:ln>
                  <a:noFill/>
                </a:ln>
                <a:solidFill>
                  <a:srgbClr val="000000"/>
                </a:solidFill>
                <a:effectLst/>
                <a:uLnTx/>
                <a:uFillTx/>
                <a:latin typeface="Verdana"/>
                <a:ea typeface="+mn-ea"/>
                <a:cs typeface="+mn-cs"/>
              </a:rPr>
              <a:t>Information sharing</a:t>
            </a:r>
          </a:p>
          <a:p>
            <a:pPr lvl="0" fontAlgn="base">
              <a:spcAft>
                <a:spcPct val="0"/>
              </a:spcAft>
              <a:buClr>
                <a:srgbClr val="5D87A1"/>
              </a:buClr>
              <a:buFont typeface="Wingdings" pitchFamily="2" charset="2"/>
              <a:buChar char="§"/>
            </a:pPr>
            <a:r>
              <a:rPr kumimoji="0" lang="en-US" b="0" i="0" u="none" strike="noStrike" kern="0" cap="none" spc="0" normalizeH="0" baseline="0" noProof="0" dirty="0" smtClean="0">
                <a:ln>
                  <a:noFill/>
                </a:ln>
                <a:solidFill>
                  <a:srgbClr val="000000"/>
                </a:solidFill>
                <a:effectLst/>
                <a:uLnTx/>
                <a:uFillTx/>
                <a:latin typeface="Verdana"/>
                <a:ea typeface="+mn-ea"/>
                <a:cs typeface="+mn-cs"/>
              </a:rPr>
              <a:t>Gather real-time market intelligence and feedback</a:t>
            </a:r>
          </a:p>
          <a:p>
            <a:pPr lvl="0" fontAlgn="base">
              <a:spcAft>
                <a:spcPct val="0"/>
              </a:spcAft>
              <a:buClr>
                <a:srgbClr val="5D87A1"/>
              </a:buClr>
              <a:buFont typeface="Wingdings" pitchFamily="2" charset="2"/>
              <a:buChar char="§"/>
            </a:pPr>
            <a:r>
              <a:rPr kumimoji="0" lang="en-US" b="0" i="0" u="none" strike="noStrike" kern="0" cap="none" spc="0" normalizeH="0" baseline="0" noProof="0" dirty="0" smtClean="0">
                <a:ln>
                  <a:noFill/>
                </a:ln>
                <a:solidFill>
                  <a:srgbClr val="000000"/>
                </a:solidFill>
                <a:effectLst/>
                <a:uLnTx/>
                <a:uFillTx/>
                <a:latin typeface="Verdana"/>
                <a:ea typeface="+mn-ea"/>
                <a:cs typeface="+mn-cs"/>
              </a:rPr>
              <a:t>Business can engage an audience</a:t>
            </a:r>
          </a:p>
          <a:p>
            <a:pPr marL="0" indent="0" algn="ctr">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12</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29470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287995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88640"/>
            <a:ext cx="7540277" cy="6336704"/>
          </a:xfrm>
        </p:spPr>
        <p:txBody>
          <a:bodyPr>
            <a:normAutofit fontScale="92500" lnSpcReduction="20000"/>
          </a:bodyPr>
          <a:lstStyle/>
          <a:p>
            <a:pPr marL="0" indent="0">
              <a:buNone/>
            </a:pPr>
            <a:r>
              <a:rPr kumimoji="0" lang="en-US" sz="6500" b="1" i="0" u="none" strike="noStrike" kern="0" cap="none" spc="0" normalizeH="0" baseline="0" noProof="0" dirty="0" smtClean="0">
                <a:ln>
                  <a:noFill/>
                </a:ln>
                <a:solidFill>
                  <a:srgbClr val="00B050"/>
                </a:solidFill>
                <a:effectLst/>
                <a:uLnTx/>
                <a:uFillTx/>
                <a:latin typeface="Verdana"/>
                <a:ea typeface="+mj-ea"/>
                <a:cs typeface="+mj-cs"/>
              </a:rPr>
              <a:t>2 </a:t>
            </a:r>
            <a:r>
              <a:rPr kumimoji="0" lang="en-US" sz="2600" b="1" i="0" u="none" strike="noStrike" kern="0" cap="none" spc="0" normalizeH="0" baseline="0" noProof="0" dirty="0" smtClean="0">
                <a:ln>
                  <a:noFill/>
                </a:ln>
                <a:solidFill>
                  <a:srgbClr val="00B050"/>
                </a:solidFill>
                <a:effectLst/>
                <a:uLnTx/>
                <a:uFillTx/>
                <a:latin typeface="Verdana"/>
                <a:ea typeface="+mj-ea"/>
                <a:cs typeface="+mj-cs"/>
              </a:rPr>
              <a:t>	</a:t>
            </a:r>
            <a:r>
              <a:rPr kumimoji="0" lang="en-US" sz="3000" b="1" i="0" u="none" strike="noStrike" kern="0" cap="none" spc="0" normalizeH="0" baseline="0" noProof="0" dirty="0" smtClean="0">
                <a:ln>
                  <a:noFill/>
                </a:ln>
                <a:solidFill>
                  <a:srgbClr val="00B050"/>
                </a:solidFill>
                <a:effectLst/>
                <a:uLnTx/>
                <a:uFillTx/>
                <a:latin typeface="Verdana"/>
                <a:ea typeface="+mj-ea"/>
                <a:cs typeface="+mj-cs"/>
              </a:rPr>
              <a:t>Organizing Campaigns</a:t>
            </a:r>
            <a:r>
              <a:rPr kumimoji="0" lang="fr-CA" sz="3000" b="1" i="0" u="none" strike="noStrike" kern="0" cap="none" spc="0" normalizeH="0" baseline="0" noProof="0" dirty="0" smtClean="0">
                <a:ln>
                  <a:noFill/>
                </a:ln>
                <a:solidFill>
                  <a:srgbClr val="00B050"/>
                </a:solidFill>
                <a:effectLst/>
                <a:uLnTx/>
                <a:uFillTx/>
                <a:latin typeface="Verdana"/>
                <a:ea typeface="+mj-ea"/>
                <a:cs typeface="+mj-cs"/>
              </a:rPr>
              <a:t> </a:t>
            </a:r>
            <a:br>
              <a:rPr kumimoji="0" lang="fr-CA" sz="3000" b="1" i="0" u="none" strike="noStrike" kern="0" cap="none" spc="0" normalizeH="0" baseline="0" noProof="0" dirty="0" smtClean="0">
                <a:ln>
                  <a:noFill/>
                </a:ln>
                <a:solidFill>
                  <a:srgbClr val="00B050"/>
                </a:solidFill>
                <a:effectLst/>
                <a:uLnTx/>
                <a:uFillTx/>
                <a:latin typeface="Verdana"/>
                <a:ea typeface="+mj-ea"/>
                <a:cs typeface="+mj-cs"/>
              </a:rPr>
            </a:br>
            <a:r>
              <a:rPr kumimoji="0" lang="fr-CA" sz="3000" b="1" i="0" u="none" strike="noStrike" kern="0" cap="none" spc="0" normalizeH="0" baseline="0" noProof="0" dirty="0" smtClean="0">
                <a:ln>
                  <a:noFill/>
                </a:ln>
                <a:solidFill>
                  <a:srgbClr val="00B050"/>
                </a:solidFill>
                <a:effectLst/>
                <a:uLnTx/>
                <a:uFillTx/>
                <a:latin typeface="Verdana"/>
                <a:ea typeface="+mj-ea"/>
                <a:cs typeface="+mj-cs"/>
              </a:rPr>
              <a:t>        </a:t>
            </a:r>
            <a:r>
              <a:rPr lang="fr-CA" sz="3000" b="1" kern="0" dirty="0" smtClean="0">
                <a:solidFill>
                  <a:srgbClr val="00B050"/>
                </a:solidFill>
                <a:latin typeface="Verdana"/>
                <a:ea typeface="+mj-ea"/>
                <a:cs typeface="+mj-cs"/>
              </a:rPr>
              <a:t>Social Media:</a:t>
            </a:r>
            <a:r>
              <a:rPr lang="fr-CA" sz="3000" b="1" kern="0" dirty="0">
                <a:solidFill>
                  <a:srgbClr val="00B050"/>
                </a:solidFill>
                <a:latin typeface="Verdana"/>
                <a:ea typeface="+mj-ea"/>
                <a:cs typeface="+mj-cs"/>
              </a:rPr>
              <a:t/>
            </a:r>
            <a:br>
              <a:rPr lang="fr-CA" sz="3000" b="1" kern="0" dirty="0">
                <a:solidFill>
                  <a:srgbClr val="00B050"/>
                </a:solidFill>
                <a:latin typeface="Verdana"/>
                <a:ea typeface="+mj-ea"/>
                <a:cs typeface="+mj-cs"/>
              </a:rPr>
            </a:br>
            <a:r>
              <a:rPr lang="fr-CA" sz="3000" b="1" kern="0" dirty="0" smtClean="0">
                <a:solidFill>
                  <a:srgbClr val="00B050"/>
                </a:solidFill>
                <a:latin typeface="Verdana"/>
                <a:ea typeface="+mj-ea"/>
                <a:cs typeface="+mj-cs"/>
              </a:rPr>
              <a:t>	</a:t>
            </a:r>
            <a:br>
              <a:rPr lang="fr-CA" sz="3000" b="1" kern="0" dirty="0" smtClean="0">
                <a:solidFill>
                  <a:srgbClr val="00B050"/>
                </a:solidFill>
                <a:latin typeface="Verdana"/>
                <a:ea typeface="+mj-ea"/>
                <a:cs typeface="+mj-cs"/>
              </a:rPr>
            </a:br>
            <a:r>
              <a:rPr lang="fr-CA" sz="3000" i="1" kern="0" dirty="0" smtClean="0">
                <a:solidFill>
                  <a:srgbClr val="00B050"/>
                </a:solidFill>
                <a:latin typeface="Verdana"/>
                <a:ea typeface="+mj-ea"/>
                <a:cs typeface="+mj-cs"/>
              </a:rPr>
              <a:t>The </a:t>
            </a:r>
            <a:r>
              <a:rPr lang="fr-CA" sz="3000" i="1" kern="0" dirty="0">
                <a:solidFill>
                  <a:srgbClr val="00B050"/>
                </a:solidFill>
                <a:latin typeface="Verdana"/>
                <a:ea typeface="+mj-ea"/>
                <a:cs typeface="+mj-cs"/>
              </a:rPr>
              <a:t>right to </a:t>
            </a:r>
            <a:r>
              <a:rPr lang="fr-CA" sz="3000" i="1" kern="0" dirty="0" err="1" smtClean="0">
                <a:solidFill>
                  <a:srgbClr val="00B050"/>
                </a:solidFill>
                <a:latin typeface="Verdana"/>
                <a:ea typeface="+mj-ea"/>
                <a:cs typeface="+mj-cs"/>
              </a:rPr>
              <a:t>organize</a:t>
            </a:r>
            <a:r>
              <a:rPr lang="fr-CA" sz="3000" i="1" kern="0" dirty="0" smtClean="0">
                <a:solidFill>
                  <a:srgbClr val="00B050"/>
                </a:solidFill>
                <a:latin typeface="Verdana"/>
                <a:ea typeface="+mj-ea"/>
                <a:cs typeface="+mj-cs"/>
              </a:rPr>
              <a:t> and </a:t>
            </a:r>
            <a:r>
              <a:rPr lang="fr-CA" sz="3000" i="1" kern="0" dirty="0" err="1" smtClean="0">
                <a:solidFill>
                  <a:srgbClr val="00B050"/>
                </a:solidFill>
                <a:latin typeface="Verdana"/>
                <a:ea typeface="+mj-ea"/>
                <a:cs typeface="+mj-cs"/>
              </a:rPr>
              <a:t>freedom</a:t>
            </a:r>
            <a:r>
              <a:rPr lang="fr-CA" sz="3000" i="1" kern="0" dirty="0" smtClean="0">
                <a:solidFill>
                  <a:srgbClr val="00B050"/>
                </a:solidFill>
                <a:latin typeface="Verdana"/>
                <a:ea typeface="+mj-ea"/>
                <a:cs typeface="+mj-cs"/>
              </a:rPr>
              <a:t> </a:t>
            </a:r>
            <a:r>
              <a:rPr lang="fr-CA" sz="3000" i="1" kern="0" dirty="0">
                <a:solidFill>
                  <a:srgbClr val="00B050"/>
                </a:solidFill>
                <a:latin typeface="Verdana"/>
                <a:ea typeface="+mj-ea"/>
                <a:cs typeface="+mj-cs"/>
              </a:rPr>
              <a:t>of </a:t>
            </a:r>
            <a:r>
              <a:rPr lang="fr-CA" sz="3000" i="1" kern="0" dirty="0" smtClean="0">
                <a:solidFill>
                  <a:srgbClr val="00B050"/>
                </a:solidFill>
                <a:latin typeface="Verdana"/>
                <a:ea typeface="+mj-ea"/>
                <a:cs typeface="+mj-cs"/>
              </a:rPr>
              <a:t>speech</a:t>
            </a:r>
          </a:p>
          <a:p>
            <a:pPr marL="0" indent="0">
              <a:buNone/>
            </a:pPr>
            <a:endParaRPr lang="fr-CA" sz="2600" i="1" kern="0" dirty="0">
              <a:latin typeface="Verdana"/>
              <a:ea typeface="+mj-ea"/>
              <a:cs typeface="+mj-cs"/>
            </a:endParaRPr>
          </a:p>
          <a:p>
            <a:pPr lvl="0" fontAlgn="base">
              <a:spcAft>
                <a:spcPct val="0"/>
              </a:spcAft>
              <a:buClr>
                <a:srgbClr val="5D87A1"/>
              </a:buClr>
              <a:buFont typeface="Wingdings" pitchFamily="2" charset="2"/>
              <a:buChar char="§"/>
            </a:pPr>
            <a:r>
              <a:rPr kumimoji="0" lang="fr-CA" sz="2800" b="0" i="0" u="none" strike="noStrike" kern="0" cap="none" spc="0" normalizeH="0" baseline="0" noProof="0" dirty="0" smtClean="0">
                <a:ln>
                  <a:noFill/>
                </a:ln>
                <a:solidFill>
                  <a:srgbClr val="000000"/>
                </a:solidFill>
                <a:effectLst/>
                <a:uLnTx/>
                <a:uFillTx/>
                <a:latin typeface="Verdana"/>
                <a:ea typeface="+mn-ea"/>
                <a:cs typeface="+mn-cs"/>
              </a:rPr>
              <a:t>"</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Subject</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to the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regulations</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person</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has the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freedom</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to express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his</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or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her</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views</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on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any</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matter</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including</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matters</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relating</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to an employer, a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trade</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union or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representation</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of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employees</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by a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trade</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union,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provided</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that</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the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person</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does</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not use intimidation or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coercion</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a:t>
            </a:r>
          </a:p>
          <a:p>
            <a:pPr lvl="0" fontAlgn="base">
              <a:spcAft>
                <a:spcPct val="0"/>
              </a:spcAft>
              <a:buClr>
                <a:srgbClr val="5D87A1"/>
              </a:buClr>
              <a:buNone/>
            </a:pPr>
            <a:endParaRPr kumimoji="0" lang="fr-CA" sz="24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Aft>
                <a:spcPct val="0"/>
              </a:spcAft>
              <a:buClr>
                <a:srgbClr val="5D87A1"/>
              </a:buClr>
              <a:buNone/>
            </a:pPr>
            <a:r>
              <a:rPr kumimoji="0" lang="fr-CA" sz="2400" b="0" i="1" u="none" strike="noStrike" kern="0" cap="none" spc="0" normalizeH="0" baseline="0" noProof="0" dirty="0" smtClean="0">
                <a:ln>
                  <a:noFill/>
                </a:ln>
                <a:solidFill>
                  <a:srgbClr val="000000"/>
                </a:solidFill>
                <a:effectLst/>
                <a:uLnTx/>
                <a:uFillTx/>
                <a:latin typeface="Verdana"/>
                <a:ea typeface="+mn-ea"/>
                <a:cs typeface="+mn-cs"/>
              </a:rPr>
              <a:t>Labour Relations Code</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RSBC 1996, c. 244, s. 8.</a:t>
            </a:r>
          </a:p>
          <a:p>
            <a:pPr marL="0" indent="0">
              <a:buNone/>
            </a:pPr>
            <a:r>
              <a:rPr lang="en-CA" sz="2000" i="1" dirty="0" smtClean="0"/>
              <a:t> </a:t>
            </a:r>
            <a:endParaRPr lang="en-CA" sz="2000" i="1" dirty="0"/>
          </a:p>
        </p:txBody>
      </p:sp>
      <p:sp>
        <p:nvSpPr>
          <p:cNvPr id="4" name="Slide Number Placeholder 3"/>
          <p:cNvSpPr>
            <a:spLocks noGrp="1"/>
          </p:cNvSpPr>
          <p:nvPr>
            <p:ph type="sldNum" sz="quarter" idx="12"/>
          </p:nvPr>
        </p:nvSpPr>
        <p:spPr/>
        <p:txBody>
          <a:bodyPr/>
          <a:lstStyle/>
          <a:p>
            <a:fld id="{E26D84C6-BB8D-4A24-AEA3-81A10FA9F01E}" type="slidenum">
              <a:rPr lang="en-CA" smtClean="0"/>
              <a:t>13</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3363390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492896"/>
            <a:ext cx="7283227" cy="3921300"/>
          </a:xfrm>
        </p:spPr>
        <p:txBody>
          <a:bodyPr>
            <a:normAutofit fontScale="92500"/>
          </a:bodyPr>
          <a:lstStyle/>
          <a:p>
            <a:pPr lvl="0" fontAlgn="base">
              <a:spcAft>
                <a:spcPct val="0"/>
              </a:spcAft>
              <a:buClr>
                <a:srgbClr val="5D87A1"/>
              </a:buClr>
              <a:buFont typeface="Wingdings" pitchFamily="2" charset="2"/>
              <a:buChar char="§"/>
            </a:pPr>
            <a:r>
              <a:rPr kumimoji="0" lang="fr-CA" sz="2400" b="0" i="0" u="none" strike="noStrike" kern="0" cap="none" spc="0" normalizeH="0" baseline="0" noProof="0" dirty="0" smtClean="0">
                <a:ln>
                  <a:noFill/>
                </a:ln>
                <a:solidFill>
                  <a:srgbClr val="000000"/>
                </a:solidFill>
                <a:effectLst/>
                <a:uLnTx/>
                <a:uFillTx/>
                <a:latin typeface="Verdana"/>
                <a:ea typeface="+mn-ea"/>
                <a:cs typeface="+mn-cs"/>
              </a:rPr>
              <a:t>"A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trade</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union or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other</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person</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may</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at</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any</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time and in a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manner</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that</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does</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not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consitute</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picketing</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as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defined</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in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this</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Code,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communicate</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information to a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person</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or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publicly</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express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sympathy</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or support for a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person</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as to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matters</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or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things</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affecting</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or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relating</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to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terms</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or conditions of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employment</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or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work</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done</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or to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be</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done</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by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that</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person</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a:t>
            </a:r>
          </a:p>
          <a:p>
            <a:pPr lvl="0" fontAlgn="base">
              <a:spcAft>
                <a:spcPct val="0"/>
              </a:spcAft>
              <a:buClr>
                <a:srgbClr val="5D87A1"/>
              </a:buClr>
              <a:buFont typeface="Wingdings" pitchFamily="2" charset="2"/>
              <a:buChar char="§"/>
            </a:pPr>
            <a:endParaRPr kumimoji="0" lang="fr-CA" sz="24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Aft>
                <a:spcPct val="0"/>
              </a:spcAft>
              <a:buClr>
                <a:srgbClr val="5D87A1"/>
              </a:buClr>
              <a:buNone/>
            </a:pPr>
            <a:r>
              <a:rPr kumimoji="0" lang="fr-CA" sz="2400" b="0" i="1" u="none" strike="noStrike" kern="0" cap="none" spc="0" normalizeH="0" baseline="0" noProof="0" dirty="0" smtClean="0">
                <a:ln>
                  <a:noFill/>
                </a:ln>
                <a:solidFill>
                  <a:srgbClr val="000000"/>
                </a:solidFill>
                <a:effectLst/>
                <a:uLnTx/>
                <a:uFillTx/>
                <a:latin typeface="Verdana"/>
                <a:ea typeface="+mn-ea"/>
                <a:cs typeface="+mn-cs"/>
              </a:rPr>
              <a:t>Labour Relations Code</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RSBC 1996, c. 244, s. 64</a:t>
            </a:r>
          </a:p>
          <a:p>
            <a:pPr marL="0" indent="0">
              <a:buNone/>
            </a:pPr>
            <a:endParaRPr lang="en-CA" sz="20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14</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316562"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9" name="TextBox 8"/>
          <p:cNvSpPr txBox="1"/>
          <p:nvPr/>
        </p:nvSpPr>
        <p:spPr>
          <a:xfrm>
            <a:off x="395536" y="353643"/>
            <a:ext cx="6705002" cy="2850011"/>
          </a:xfrm>
          <a:prstGeom prst="rect">
            <a:avLst/>
          </a:prstGeom>
          <a:noFill/>
        </p:spPr>
        <p:txBody>
          <a:bodyPr wrap="square" rtlCol="0">
            <a:spAutoFit/>
          </a:bodyPr>
          <a:lstStyle/>
          <a:p>
            <a:pPr lvl="0">
              <a:spcBef>
                <a:spcPct val="20000"/>
              </a:spcBef>
            </a:pPr>
            <a:r>
              <a:rPr kumimoji="0" lang="fr-CA" sz="3200" b="1" i="0" u="none" strike="noStrike" kern="0" cap="none" spc="0" normalizeH="0" baseline="0" noProof="0" dirty="0" smtClean="0">
                <a:ln>
                  <a:noFill/>
                </a:ln>
                <a:solidFill>
                  <a:srgbClr val="00B050"/>
                </a:solidFill>
                <a:effectLst/>
                <a:uLnTx/>
                <a:uFillTx/>
                <a:latin typeface="Verdana"/>
                <a:ea typeface="+mn-ea"/>
                <a:cs typeface="+mn-cs"/>
              </a:rPr>
              <a:t>Social Media: </a:t>
            </a:r>
          </a:p>
          <a:p>
            <a:pPr lvl="0">
              <a:spcBef>
                <a:spcPct val="20000"/>
              </a:spcBef>
            </a:pPr>
            <a:r>
              <a:rPr kumimoji="0" lang="fr-CA" sz="2000" b="1" i="0" u="none" strike="noStrike" kern="0" cap="none" spc="0" normalizeH="0" baseline="0" noProof="0" dirty="0" smtClean="0">
                <a:ln>
                  <a:noFill/>
                </a:ln>
                <a:solidFill>
                  <a:srgbClr val="00B050"/>
                </a:solidFill>
                <a:effectLst/>
                <a:uLnTx/>
                <a:uFillTx/>
                <a:latin typeface="Verdana"/>
                <a:ea typeface="+mn-ea"/>
                <a:cs typeface="+mn-cs"/>
              </a:rPr>
              <a:t/>
            </a:r>
            <a:br>
              <a:rPr kumimoji="0" lang="fr-CA" sz="2000" b="1" i="0" u="none" strike="noStrike" kern="0" cap="none" spc="0" normalizeH="0" baseline="0" noProof="0" dirty="0" smtClean="0">
                <a:ln>
                  <a:noFill/>
                </a:ln>
                <a:solidFill>
                  <a:srgbClr val="00B050"/>
                </a:solidFill>
                <a:effectLst/>
                <a:uLnTx/>
                <a:uFillTx/>
                <a:latin typeface="Verdana"/>
                <a:ea typeface="+mn-ea"/>
                <a:cs typeface="+mn-cs"/>
              </a:rPr>
            </a:br>
            <a:r>
              <a:rPr kumimoji="0" lang="fr-CA" sz="2800" i="1" u="none" strike="noStrike" kern="0" cap="none" spc="0" normalizeH="0" baseline="0" noProof="0" dirty="0" smtClean="0">
                <a:ln>
                  <a:noFill/>
                </a:ln>
                <a:solidFill>
                  <a:srgbClr val="00B050"/>
                </a:solidFill>
                <a:effectLst/>
                <a:uLnTx/>
                <a:uFillTx/>
                <a:latin typeface="Verdana"/>
                <a:ea typeface="+mn-ea"/>
                <a:cs typeface="+mn-cs"/>
              </a:rPr>
              <a:t>The right to </a:t>
            </a:r>
            <a:r>
              <a:rPr kumimoji="0" lang="fr-CA" sz="2800" i="1" u="none" strike="noStrike" kern="0" cap="none" spc="0" normalizeH="0" baseline="0" noProof="0" dirty="0" err="1" smtClean="0">
                <a:ln>
                  <a:noFill/>
                </a:ln>
                <a:solidFill>
                  <a:srgbClr val="00B050"/>
                </a:solidFill>
                <a:effectLst/>
                <a:uLnTx/>
                <a:uFillTx/>
                <a:latin typeface="Verdana"/>
                <a:ea typeface="+mn-ea"/>
                <a:cs typeface="+mn-cs"/>
              </a:rPr>
              <a:t>organize</a:t>
            </a:r>
            <a:r>
              <a:rPr kumimoji="0" lang="fr-CA" sz="2800" i="1" u="none" strike="noStrike" kern="0" cap="none" spc="0" normalizeH="0" baseline="0" noProof="0" dirty="0" smtClean="0">
                <a:ln>
                  <a:noFill/>
                </a:ln>
                <a:solidFill>
                  <a:srgbClr val="00B050"/>
                </a:solidFill>
                <a:effectLst/>
                <a:uLnTx/>
                <a:uFillTx/>
                <a:latin typeface="Verdana"/>
                <a:ea typeface="+mn-ea"/>
                <a:cs typeface="+mn-cs"/>
              </a:rPr>
              <a:t> and </a:t>
            </a:r>
            <a:r>
              <a:rPr kumimoji="0" lang="fr-CA" sz="2800" i="1" u="none" strike="noStrike" kern="0" cap="none" spc="0" normalizeH="0" baseline="0" noProof="0" dirty="0" err="1" smtClean="0">
                <a:ln>
                  <a:noFill/>
                </a:ln>
                <a:solidFill>
                  <a:srgbClr val="00B050"/>
                </a:solidFill>
                <a:effectLst/>
                <a:uLnTx/>
                <a:uFillTx/>
                <a:latin typeface="Verdana"/>
                <a:ea typeface="+mn-ea"/>
                <a:cs typeface="+mn-cs"/>
              </a:rPr>
              <a:t>freedom</a:t>
            </a:r>
            <a:r>
              <a:rPr kumimoji="0" lang="fr-CA" sz="2800" i="1" u="none" strike="noStrike" kern="0" cap="none" spc="0" normalizeH="0" baseline="0" noProof="0" dirty="0" smtClean="0">
                <a:ln>
                  <a:noFill/>
                </a:ln>
                <a:solidFill>
                  <a:srgbClr val="00B050"/>
                </a:solidFill>
                <a:effectLst/>
                <a:uLnTx/>
                <a:uFillTx/>
                <a:latin typeface="Verdana"/>
                <a:ea typeface="+mn-ea"/>
                <a:cs typeface="+mn-cs"/>
              </a:rPr>
              <a:t> of speech</a:t>
            </a:r>
          </a:p>
          <a:p>
            <a:pPr lvl="0">
              <a:spcBef>
                <a:spcPct val="20000"/>
              </a:spcBef>
            </a:pPr>
            <a:endParaRPr kumimoji="0" lang="fr-CA" sz="2800" i="1" u="none" strike="noStrike" kern="0" cap="none" spc="0" normalizeH="0" baseline="0" noProof="0" dirty="0" smtClean="0">
              <a:ln>
                <a:noFill/>
              </a:ln>
              <a:solidFill>
                <a:srgbClr val="00B050"/>
              </a:solidFill>
              <a:effectLst/>
              <a:uLnTx/>
              <a:uFillTx/>
              <a:latin typeface="Verdana"/>
              <a:ea typeface="+mn-ea"/>
              <a:cs typeface="+mn-cs"/>
            </a:endParaRPr>
          </a:p>
          <a:p>
            <a:pPr lvl="0">
              <a:spcBef>
                <a:spcPct val="20000"/>
              </a:spcBef>
            </a:pPr>
            <a:endParaRPr kumimoji="0" lang="fr-CA" sz="2800" b="1" i="0" u="none" strike="noStrike" kern="0" cap="none" spc="0" normalizeH="0" baseline="0" noProof="0" dirty="0">
              <a:ln>
                <a:noFill/>
              </a:ln>
              <a:solidFill>
                <a:srgbClr val="00B050"/>
              </a:solidFill>
              <a:effectLst/>
              <a:uLnTx/>
              <a:uFillTx/>
              <a:latin typeface="Verdana"/>
              <a:ea typeface="+mn-ea"/>
              <a:cs typeface="+mn-cs"/>
            </a:endParaRPr>
          </a:p>
        </p:txBody>
      </p:sp>
    </p:spTree>
    <p:extLst>
      <p:ext uri="{BB962C8B-B14F-4D97-AF65-F5344CB8AC3E}">
        <p14:creationId xmlns:p14="http://schemas.microsoft.com/office/powerpoint/2010/main" val="11346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3"/>
            <a:ext cx="6811808" cy="1872208"/>
          </a:xfrm>
        </p:spPr>
        <p:txBody>
          <a:bodyPr>
            <a:normAutofit lnSpcReduction="10000"/>
          </a:bodyPr>
          <a:lstStyle/>
          <a:p>
            <a:pPr marL="0" lvl="0" indent="0">
              <a:buNone/>
            </a:pPr>
            <a:r>
              <a:rPr lang="fr-CA" b="1" kern="0" dirty="0">
                <a:solidFill>
                  <a:srgbClr val="00B050"/>
                </a:solidFill>
                <a:latin typeface="Verdana"/>
              </a:rPr>
              <a:t>Social Media: </a:t>
            </a:r>
          </a:p>
          <a:p>
            <a:pPr marL="0" lvl="0" indent="0">
              <a:buNone/>
            </a:pPr>
            <a:r>
              <a:rPr kumimoji="0" lang="fr-CA" sz="2000" b="1" i="0" u="none" strike="noStrike" kern="0" cap="none" spc="0" normalizeH="0" baseline="0" noProof="0" dirty="0" smtClean="0">
                <a:ln>
                  <a:noFill/>
                </a:ln>
                <a:solidFill>
                  <a:srgbClr val="00B050"/>
                </a:solidFill>
                <a:effectLst/>
                <a:uLnTx/>
                <a:uFillTx/>
                <a:latin typeface="Verdana"/>
                <a:ea typeface="+mn-ea"/>
                <a:cs typeface="+mn-cs"/>
              </a:rPr>
              <a:t/>
            </a:r>
            <a:br>
              <a:rPr kumimoji="0" lang="fr-CA" sz="2000" b="1" i="0" u="none" strike="noStrike" kern="0" cap="none" spc="0" normalizeH="0" baseline="0" noProof="0" dirty="0" smtClean="0">
                <a:ln>
                  <a:noFill/>
                </a:ln>
                <a:solidFill>
                  <a:srgbClr val="00B050"/>
                </a:solidFill>
                <a:effectLst/>
                <a:uLnTx/>
                <a:uFillTx/>
                <a:latin typeface="Verdana"/>
                <a:ea typeface="+mn-ea"/>
                <a:cs typeface="+mn-cs"/>
              </a:rPr>
            </a:br>
            <a:r>
              <a:rPr kumimoji="0" lang="fr-CA" sz="2800" b="0" i="1" u="none" strike="noStrike" kern="0" cap="none" spc="0" normalizeH="0" baseline="0" noProof="0" dirty="0" smtClean="0">
                <a:ln>
                  <a:noFill/>
                </a:ln>
                <a:solidFill>
                  <a:srgbClr val="00B050"/>
                </a:solidFill>
                <a:effectLst/>
                <a:uLnTx/>
                <a:uFillTx/>
                <a:latin typeface="Verdana"/>
                <a:ea typeface="+mn-ea"/>
                <a:cs typeface="+mn-cs"/>
              </a:rPr>
              <a:t>The right to </a:t>
            </a:r>
            <a:r>
              <a:rPr kumimoji="0" lang="fr-CA" sz="2800" b="0" i="1" u="none" strike="noStrike" kern="0" cap="none" spc="0" normalizeH="0" baseline="0" noProof="0" dirty="0" err="1" smtClean="0">
                <a:ln>
                  <a:noFill/>
                </a:ln>
                <a:solidFill>
                  <a:srgbClr val="00B050"/>
                </a:solidFill>
                <a:effectLst/>
                <a:uLnTx/>
                <a:uFillTx/>
                <a:latin typeface="Verdana"/>
                <a:ea typeface="+mn-ea"/>
                <a:cs typeface="+mn-cs"/>
              </a:rPr>
              <a:t>organize</a:t>
            </a:r>
            <a:r>
              <a:rPr kumimoji="0" lang="fr-CA" sz="2800" b="0" i="1" u="none" strike="noStrike" kern="0" cap="none" spc="0" normalizeH="0" baseline="0" noProof="0" dirty="0" smtClean="0">
                <a:ln>
                  <a:noFill/>
                </a:ln>
                <a:solidFill>
                  <a:srgbClr val="00B050"/>
                </a:solidFill>
                <a:effectLst/>
                <a:uLnTx/>
                <a:uFillTx/>
                <a:latin typeface="Verdana"/>
                <a:ea typeface="+mn-ea"/>
                <a:cs typeface="+mn-cs"/>
              </a:rPr>
              <a:t> and </a:t>
            </a:r>
            <a:r>
              <a:rPr kumimoji="0" lang="fr-CA" sz="2800" b="0" i="1" u="none" strike="noStrike" kern="0" cap="none" spc="0" normalizeH="0" baseline="0" noProof="0" dirty="0" err="1" smtClean="0">
                <a:ln>
                  <a:noFill/>
                </a:ln>
                <a:solidFill>
                  <a:srgbClr val="00B050"/>
                </a:solidFill>
                <a:effectLst/>
                <a:uLnTx/>
                <a:uFillTx/>
                <a:latin typeface="Verdana"/>
                <a:ea typeface="+mn-ea"/>
                <a:cs typeface="+mn-cs"/>
              </a:rPr>
              <a:t>freedom</a:t>
            </a:r>
            <a:r>
              <a:rPr kumimoji="0" lang="fr-CA" sz="2800" b="0" i="1" u="none" strike="noStrike" kern="0" cap="none" spc="0" normalizeH="0" baseline="0" noProof="0" dirty="0" smtClean="0">
                <a:ln>
                  <a:noFill/>
                </a:ln>
                <a:solidFill>
                  <a:srgbClr val="00B050"/>
                </a:solidFill>
                <a:effectLst/>
                <a:uLnTx/>
                <a:uFillTx/>
                <a:latin typeface="Verdana"/>
                <a:ea typeface="+mn-ea"/>
                <a:cs typeface="+mn-cs"/>
              </a:rPr>
              <a:t> </a:t>
            </a:r>
          </a:p>
          <a:p>
            <a:pPr marL="0" lvl="0" indent="0">
              <a:buNone/>
            </a:pPr>
            <a:r>
              <a:rPr kumimoji="0" lang="fr-CA" sz="2800" b="0" i="1" u="none" strike="noStrike" kern="0" cap="none" spc="0" normalizeH="0" baseline="0" noProof="0" dirty="0" smtClean="0">
                <a:ln>
                  <a:noFill/>
                </a:ln>
                <a:solidFill>
                  <a:srgbClr val="00B050"/>
                </a:solidFill>
                <a:effectLst/>
                <a:uLnTx/>
                <a:uFillTx/>
                <a:latin typeface="Verdana"/>
                <a:ea typeface="+mn-ea"/>
                <a:cs typeface="+mn-cs"/>
              </a:rPr>
              <a:t>of speech</a:t>
            </a:r>
          </a:p>
          <a:p>
            <a:endParaRPr lang="en-CA" dirty="0"/>
          </a:p>
        </p:txBody>
      </p:sp>
      <p:sp>
        <p:nvSpPr>
          <p:cNvPr id="4" name="Slide Number Placeholder 3"/>
          <p:cNvSpPr>
            <a:spLocks noGrp="1"/>
          </p:cNvSpPr>
          <p:nvPr>
            <p:ph type="sldNum" sz="quarter" idx="12"/>
          </p:nvPr>
        </p:nvSpPr>
        <p:spPr/>
        <p:txBody>
          <a:bodyPr/>
          <a:lstStyle/>
          <a:p>
            <a:fld id="{E26D84C6-BB8D-4A24-AEA3-81A10FA9F01E}" type="slidenum">
              <a:rPr lang="en-CA" smtClean="0"/>
              <a:t>15</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10" name="TextBox 9"/>
          <p:cNvSpPr txBox="1"/>
          <p:nvPr/>
        </p:nvSpPr>
        <p:spPr>
          <a:xfrm>
            <a:off x="683568" y="2348880"/>
            <a:ext cx="7704855" cy="4392488"/>
          </a:xfrm>
          <a:prstGeom prst="rect">
            <a:avLst/>
          </a:prstGeom>
          <a:noFill/>
        </p:spPr>
        <p:txBody>
          <a:bodyPr wrap="square" rtlCol="0">
            <a:spAutoFit/>
          </a:bodyPr>
          <a:lstStyle/>
          <a:p>
            <a:pPr lvl="0" fontAlgn="base">
              <a:spcBef>
                <a:spcPct val="20000"/>
              </a:spcBef>
              <a:spcAft>
                <a:spcPct val="0"/>
              </a:spcAft>
              <a:buClr>
                <a:srgbClr val="5D87A1"/>
              </a:buClr>
              <a:buFont typeface="Wingdings" pitchFamily="2" charset="2"/>
              <a:buChar char="§"/>
            </a:pPr>
            <a:r>
              <a:rPr kumimoji="0" lang="fr-CA" sz="2400" b="0" i="0" u="none" strike="noStrike" kern="0" cap="none" spc="0" normalizeH="0" baseline="0" noProof="0" dirty="0" smtClean="0">
                <a:ln>
                  <a:noFill/>
                </a:ln>
                <a:solidFill>
                  <a:srgbClr val="000000"/>
                </a:solidFill>
                <a:effectLst/>
                <a:uLnTx/>
                <a:uFillTx/>
                <a:latin typeface="Verdana"/>
                <a:ea typeface="+mn-ea"/>
                <a:cs typeface="+mn-cs"/>
              </a:rPr>
              <a:t>"…[L]</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abour</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speech engages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core</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values of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freedom</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of expression, and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is</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fundamental</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not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only</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to the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identity</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and self-</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worth</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of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individual</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workers</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and the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strength</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of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their</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collective efforts, but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also</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to the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functioning</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of a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democratic</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society. Restrictions on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any</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form</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of expression, and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particularly</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expression of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this</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gravity</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should</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not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be</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lightly</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countenanced</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a:t>
            </a:r>
          </a:p>
          <a:p>
            <a:pPr lvl="0" fontAlgn="base">
              <a:spcBef>
                <a:spcPct val="20000"/>
              </a:spcBef>
              <a:spcAft>
                <a:spcPct val="0"/>
              </a:spcAft>
              <a:buClr>
                <a:srgbClr val="5D87A1"/>
              </a:buClr>
            </a:pPr>
            <a:endParaRPr kumimoji="0" lang="fr-CA" sz="24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Bef>
                <a:spcPct val="20000"/>
              </a:spcBef>
              <a:spcAft>
                <a:spcPct val="0"/>
              </a:spcAft>
              <a:buClr>
                <a:srgbClr val="5D87A1"/>
              </a:buClr>
            </a:pPr>
            <a:r>
              <a:rPr kumimoji="0" lang="fr-CA" sz="2400" b="0" i="1" u="none" strike="noStrike" kern="0" cap="none" spc="0" normalizeH="0" baseline="0" noProof="0" dirty="0" smtClean="0">
                <a:ln>
                  <a:noFill/>
                </a:ln>
                <a:solidFill>
                  <a:srgbClr val="000000"/>
                </a:solidFill>
                <a:effectLst/>
                <a:uLnTx/>
                <a:uFillTx/>
                <a:latin typeface="Verdana"/>
                <a:ea typeface="+mn-ea"/>
                <a:cs typeface="+mn-cs"/>
              </a:rPr>
              <a:t>RWDSU, Local 558 v. Pepsi-Cola Ltd., </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[2002] 1 SCR 156,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at</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¶69, per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McLachlin</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C.J. and </a:t>
            </a:r>
            <a:r>
              <a:rPr kumimoji="0" lang="fr-CA" sz="2400" b="0" i="0" u="none" strike="noStrike" kern="0" cap="none" spc="0" normalizeH="0" baseline="0" noProof="0" dirty="0" err="1" smtClean="0">
                <a:ln>
                  <a:noFill/>
                </a:ln>
                <a:solidFill>
                  <a:srgbClr val="000000"/>
                </a:solidFill>
                <a:effectLst/>
                <a:uLnTx/>
                <a:uFillTx/>
                <a:latin typeface="Verdana"/>
                <a:ea typeface="+mn-ea"/>
                <a:cs typeface="+mn-cs"/>
              </a:rPr>
              <a:t>LeBel</a:t>
            </a:r>
            <a:r>
              <a:rPr kumimoji="0" lang="fr-CA" sz="2400" b="0" i="0" u="none" strike="noStrike" kern="0" cap="none" spc="0" normalizeH="0" baseline="0" noProof="0" dirty="0" smtClean="0">
                <a:ln>
                  <a:noFill/>
                </a:ln>
                <a:solidFill>
                  <a:srgbClr val="000000"/>
                </a:solidFill>
                <a:effectLst/>
                <a:uLnTx/>
                <a:uFillTx/>
                <a:latin typeface="Verdana"/>
                <a:ea typeface="+mn-ea"/>
                <a:cs typeface="+mn-cs"/>
              </a:rPr>
              <a:t> J.</a:t>
            </a:r>
          </a:p>
        </p:txBody>
      </p:sp>
    </p:spTree>
    <p:extLst>
      <p:ext uri="{BB962C8B-B14F-4D97-AF65-F5344CB8AC3E}">
        <p14:creationId xmlns:p14="http://schemas.microsoft.com/office/powerpoint/2010/main" val="1571893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41466"/>
            <a:ext cx="7283227" cy="6183878"/>
          </a:xfrm>
        </p:spPr>
        <p:txBody>
          <a:bodyPr>
            <a:normAutofit fontScale="92500"/>
          </a:bodyPr>
          <a:lstStyle/>
          <a:p>
            <a:pPr marL="0" lvl="0" indent="0">
              <a:buNone/>
            </a:pPr>
            <a:r>
              <a:rPr lang="fr-CA" b="1" kern="0" dirty="0">
                <a:solidFill>
                  <a:srgbClr val="00B050"/>
                </a:solidFill>
                <a:latin typeface="Verdana"/>
              </a:rPr>
              <a:t>Social Media: </a:t>
            </a:r>
          </a:p>
          <a:p>
            <a:pPr marL="0" lvl="0" indent="0">
              <a:buNone/>
            </a:pPr>
            <a:r>
              <a:rPr kumimoji="0" lang="fr-CA" sz="2000" b="1" i="0" u="none" strike="noStrike" kern="0" cap="none" spc="0" normalizeH="0" baseline="0" noProof="0" dirty="0" smtClean="0">
                <a:ln>
                  <a:noFill/>
                </a:ln>
                <a:solidFill>
                  <a:srgbClr val="00B050"/>
                </a:solidFill>
                <a:effectLst/>
                <a:uLnTx/>
                <a:uFillTx/>
                <a:latin typeface="Verdana"/>
                <a:ea typeface="+mn-ea"/>
                <a:cs typeface="+mn-cs"/>
              </a:rPr>
              <a:t/>
            </a:r>
            <a:br>
              <a:rPr kumimoji="0" lang="fr-CA" sz="2000" b="1" i="0" u="none" strike="noStrike" kern="0" cap="none" spc="0" normalizeH="0" baseline="0" noProof="0" dirty="0" smtClean="0">
                <a:ln>
                  <a:noFill/>
                </a:ln>
                <a:solidFill>
                  <a:srgbClr val="00B050"/>
                </a:solidFill>
                <a:effectLst/>
                <a:uLnTx/>
                <a:uFillTx/>
                <a:latin typeface="Verdana"/>
                <a:ea typeface="+mn-ea"/>
                <a:cs typeface="+mn-cs"/>
              </a:rPr>
            </a:br>
            <a:r>
              <a:rPr kumimoji="0" lang="fr-CA" sz="2800" b="0" i="1" u="none" strike="noStrike" kern="0" cap="none" spc="0" normalizeH="0" baseline="0" noProof="0" dirty="0" smtClean="0">
                <a:ln>
                  <a:noFill/>
                </a:ln>
                <a:solidFill>
                  <a:srgbClr val="00B050"/>
                </a:solidFill>
                <a:effectLst/>
                <a:uLnTx/>
                <a:uFillTx/>
                <a:latin typeface="Verdana"/>
                <a:ea typeface="+mn-ea"/>
                <a:cs typeface="+mn-cs"/>
              </a:rPr>
              <a:t>The right to </a:t>
            </a:r>
            <a:r>
              <a:rPr kumimoji="0" lang="fr-CA" sz="2800" b="0" i="1" u="none" strike="noStrike" kern="0" cap="none" spc="0" normalizeH="0" baseline="0" noProof="0" dirty="0" err="1" smtClean="0">
                <a:ln>
                  <a:noFill/>
                </a:ln>
                <a:solidFill>
                  <a:srgbClr val="00B050"/>
                </a:solidFill>
                <a:effectLst/>
                <a:uLnTx/>
                <a:uFillTx/>
                <a:latin typeface="Verdana"/>
                <a:ea typeface="+mn-ea"/>
                <a:cs typeface="+mn-cs"/>
              </a:rPr>
              <a:t>organize</a:t>
            </a:r>
            <a:r>
              <a:rPr kumimoji="0" lang="fr-CA" sz="2800" b="0" i="1" u="none" strike="noStrike" kern="0" cap="none" spc="0" normalizeH="0" baseline="0" noProof="0" dirty="0" smtClean="0">
                <a:ln>
                  <a:noFill/>
                </a:ln>
                <a:solidFill>
                  <a:srgbClr val="00B050"/>
                </a:solidFill>
                <a:effectLst/>
                <a:uLnTx/>
                <a:uFillTx/>
                <a:latin typeface="Verdana"/>
                <a:ea typeface="+mn-ea"/>
                <a:cs typeface="+mn-cs"/>
              </a:rPr>
              <a:t> and </a:t>
            </a:r>
            <a:r>
              <a:rPr kumimoji="0" lang="fr-CA" sz="2800" b="0" i="1" u="none" strike="noStrike" kern="0" cap="none" spc="0" normalizeH="0" baseline="0" noProof="0" dirty="0" err="1" smtClean="0">
                <a:ln>
                  <a:noFill/>
                </a:ln>
                <a:solidFill>
                  <a:srgbClr val="00B050"/>
                </a:solidFill>
                <a:effectLst/>
                <a:uLnTx/>
                <a:uFillTx/>
                <a:latin typeface="Verdana"/>
                <a:ea typeface="+mn-ea"/>
                <a:cs typeface="+mn-cs"/>
              </a:rPr>
              <a:t>freedom</a:t>
            </a:r>
            <a:r>
              <a:rPr kumimoji="0" lang="fr-CA" sz="2800" b="0" i="1" u="none" strike="noStrike" kern="0" cap="none" spc="0" normalizeH="0" baseline="0" noProof="0" dirty="0" smtClean="0">
                <a:ln>
                  <a:noFill/>
                </a:ln>
                <a:solidFill>
                  <a:srgbClr val="00B050"/>
                </a:solidFill>
                <a:effectLst/>
                <a:uLnTx/>
                <a:uFillTx/>
                <a:latin typeface="Verdana"/>
                <a:ea typeface="+mn-ea"/>
                <a:cs typeface="+mn-cs"/>
              </a:rPr>
              <a:t> </a:t>
            </a:r>
          </a:p>
          <a:p>
            <a:pPr marL="0" lvl="0" indent="0">
              <a:buNone/>
            </a:pPr>
            <a:r>
              <a:rPr kumimoji="0" lang="fr-CA" sz="2800" b="0" i="1" u="none" strike="noStrike" kern="0" cap="none" spc="0" normalizeH="0" baseline="0" noProof="0" dirty="0" smtClean="0">
                <a:ln>
                  <a:noFill/>
                </a:ln>
                <a:solidFill>
                  <a:srgbClr val="00B050"/>
                </a:solidFill>
                <a:effectLst/>
                <a:uLnTx/>
                <a:uFillTx/>
                <a:latin typeface="Verdana"/>
                <a:ea typeface="+mn-ea"/>
                <a:cs typeface="+mn-cs"/>
              </a:rPr>
              <a:t>of speech</a:t>
            </a:r>
          </a:p>
          <a:p>
            <a:pPr marL="0" indent="0">
              <a:buNone/>
            </a:pPr>
            <a:endParaRPr lang="en-CA" dirty="0" smtClean="0"/>
          </a:p>
          <a:p>
            <a:pPr lvl="0" fontAlgn="base">
              <a:spcAft>
                <a:spcPct val="0"/>
              </a:spcAft>
              <a:buClr>
                <a:srgbClr val="5D87A1"/>
              </a:buClr>
              <a:buFont typeface="Wingdings" pitchFamily="2" charset="2"/>
              <a:buChar char="§"/>
            </a:pPr>
            <a:r>
              <a:rPr kumimoji="0" lang="fr-CA" sz="2800" b="0" i="0" u="sng" strike="noStrike" kern="0" cap="none" spc="0" normalizeH="0" baseline="0" noProof="0" dirty="0" smtClean="0">
                <a:ln>
                  <a:noFill/>
                </a:ln>
                <a:solidFill>
                  <a:srgbClr val="000000"/>
                </a:solidFill>
                <a:effectLst/>
                <a:uLnTx/>
                <a:uFillTx/>
                <a:latin typeface="Verdana"/>
                <a:ea typeface="+mn-ea"/>
                <a:cs typeface="+mn-cs"/>
              </a:rPr>
              <a:t>Social network </a:t>
            </a:r>
            <a:r>
              <a:rPr kumimoji="0" lang="fr-CA" sz="2800" b="0" i="0" u="sng" strike="noStrike" kern="0" cap="none" spc="0" normalizeH="0" baseline="0" noProof="0" dirty="0" err="1" smtClean="0">
                <a:ln>
                  <a:noFill/>
                </a:ln>
                <a:solidFill>
                  <a:srgbClr val="000000"/>
                </a:solidFill>
                <a:effectLst/>
                <a:uLnTx/>
                <a:uFillTx/>
                <a:latin typeface="Verdana"/>
                <a:ea typeface="+mn-ea"/>
                <a:cs typeface="+mn-cs"/>
              </a:rPr>
              <a:t>unionism</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 shift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towards</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peer</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to-peer</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transnational,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common</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hyperempowered</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labour class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movement</a:t>
            </a:r>
            <a:endParaRPr kumimoji="0" lang="fr-CA" sz="28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Aft>
                <a:spcPct val="0"/>
              </a:spcAft>
              <a:buClr>
                <a:srgbClr val="5D87A1"/>
              </a:buClr>
              <a:buFont typeface="Wingdings" pitchFamily="2" charset="2"/>
              <a:buChar char="§"/>
            </a:pPr>
            <a:endParaRPr kumimoji="0" lang="fr-CA" sz="2800" b="0" i="0" u="none" strike="noStrike" kern="0" cap="none" spc="0" normalizeH="0" baseline="0" noProof="0" dirty="0" smtClean="0">
              <a:ln>
                <a:noFill/>
              </a:ln>
              <a:solidFill>
                <a:srgbClr val="000000"/>
              </a:solidFill>
              <a:effectLst/>
              <a:uLnTx/>
              <a:uFillTx/>
              <a:latin typeface="Verdana"/>
              <a:ea typeface="+mn-ea"/>
              <a:cs typeface="+mn-cs"/>
            </a:endParaRPr>
          </a:p>
          <a:p>
            <a:pPr lvl="1" fontAlgn="base">
              <a:spcAft>
                <a:spcPct val="0"/>
              </a:spcAft>
              <a:buClr>
                <a:srgbClr val="5D87A1"/>
              </a:buClr>
              <a:buFont typeface="Wingdings" pitchFamily="2" charset="2"/>
              <a:buChar char="§"/>
            </a:pPr>
            <a:r>
              <a:rPr kumimoji="0" lang="fr-CA" sz="2400" b="0" i="0" u="none" strike="noStrike" kern="0" cap="none" spc="0" normalizeH="0" baseline="0" noProof="0" dirty="0" err="1" smtClean="0">
                <a:ln>
                  <a:noFill/>
                </a:ln>
                <a:effectLst/>
                <a:uLnTx/>
                <a:uFillTx/>
                <a:latin typeface="Verdana"/>
              </a:rPr>
              <a:t>Twitter</a:t>
            </a:r>
            <a:endParaRPr kumimoji="0" lang="fr-CA" sz="2400" b="0" i="0" u="none" strike="noStrike" kern="0" cap="none" spc="0" normalizeH="0" baseline="0" noProof="0" dirty="0" smtClean="0">
              <a:ln>
                <a:noFill/>
              </a:ln>
              <a:effectLst/>
              <a:uLnTx/>
              <a:uFillTx/>
              <a:latin typeface="Verdana"/>
            </a:endParaRPr>
          </a:p>
          <a:p>
            <a:pPr lvl="1" fontAlgn="base">
              <a:spcAft>
                <a:spcPct val="0"/>
              </a:spcAft>
              <a:buClr>
                <a:srgbClr val="5D87A1"/>
              </a:buClr>
              <a:buFont typeface="Wingdings" pitchFamily="2" charset="2"/>
              <a:buChar char="§"/>
            </a:pPr>
            <a:r>
              <a:rPr kumimoji="0" lang="fr-CA" sz="2400" b="0" i="0" u="none" strike="noStrike" kern="0" cap="none" spc="0" normalizeH="0" baseline="0" noProof="0" dirty="0" smtClean="0">
                <a:ln>
                  <a:noFill/>
                </a:ln>
                <a:effectLst/>
                <a:uLnTx/>
                <a:uFillTx/>
                <a:latin typeface="Verdana"/>
              </a:rPr>
              <a:t>Google + </a:t>
            </a:r>
            <a:r>
              <a:rPr kumimoji="0" lang="fr-CA" sz="2400" b="0" i="0" u="none" strike="noStrike" kern="0" cap="none" spc="0" normalizeH="0" baseline="0" noProof="0" dirty="0" err="1" smtClean="0">
                <a:ln>
                  <a:noFill/>
                </a:ln>
                <a:effectLst/>
                <a:uLnTx/>
                <a:uFillTx/>
                <a:latin typeface="Verdana"/>
              </a:rPr>
              <a:t>circles</a:t>
            </a:r>
            <a:r>
              <a:rPr kumimoji="0" lang="fr-CA" sz="2400" b="0" i="0" u="none" strike="noStrike" kern="0" cap="none" spc="0" normalizeH="0" baseline="0" noProof="0" dirty="0" smtClean="0">
                <a:ln>
                  <a:noFill/>
                </a:ln>
                <a:effectLst/>
                <a:uLnTx/>
                <a:uFillTx/>
                <a:latin typeface="Verdana"/>
              </a:rPr>
              <a:t>; </a:t>
            </a:r>
            <a:r>
              <a:rPr kumimoji="0" lang="fr-CA" sz="2400" b="0" i="0" u="none" strike="noStrike" kern="0" cap="none" spc="0" normalizeH="0" baseline="0" noProof="0" dirty="0" err="1" smtClean="0">
                <a:ln>
                  <a:noFill/>
                </a:ln>
                <a:effectLst/>
                <a:uLnTx/>
                <a:uFillTx/>
                <a:latin typeface="Verdana"/>
              </a:rPr>
              <a:t>iGoogle</a:t>
            </a:r>
            <a:endParaRPr kumimoji="0" lang="fr-CA" sz="2400" b="0" i="0" u="none" strike="noStrike" kern="0" cap="none" spc="0" normalizeH="0" baseline="0" noProof="0" dirty="0" smtClean="0">
              <a:ln>
                <a:noFill/>
              </a:ln>
              <a:effectLst/>
              <a:uLnTx/>
              <a:uFillTx/>
              <a:latin typeface="Verdana"/>
            </a:endParaRPr>
          </a:p>
          <a:p>
            <a:pPr lvl="1" fontAlgn="base">
              <a:spcAft>
                <a:spcPct val="0"/>
              </a:spcAft>
              <a:buClr>
                <a:srgbClr val="5D87A1"/>
              </a:buClr>
              <a:buFont typeface="Wingdings" pitchFamily="2" charset="2"/>
              <a:buChar char="§"/>
            </a:pPr>
            <a:r>
              <a:rPr kumimoji="0" lang="fr-CA" sz="2400" b="0" i="0" u="none" strike="noStrike" kern="0" cap="none" spc="0" normalizeH="0" baseline="0" noProof="0" dirty="0" err="1" smtClean="0">
                <a:ln>
                  <a:noFill/>
                </a:ln>
                <a:effectLst/>
                <a:uLnTx/>
                <a:uFillTx/>
                <a:latin typeface="Verdana"/>
              </a:rPr>
              <a:t>Facebook’s</a:t>
            </a:r>
            <a:r>
              <a:rPr kumimoji="0" lang="fr-CA" sz="2400" b="0" i="0" u="none" strike="noStrike" kern="0" cap="none" spc="0" normalizeH="0" baseline="0" noProof="0" dirty="0" smtClean="0">
                <a:ln>
                  <a:noFill/>
                </a:ln>
                <a:effectLst/>
                <a:uLnTx/>
                <a:uFillTx/>
                <a:latin typeface="Verdana"/>
              </a:rPr>
              <a:t> </a:t>
            </a:r>
            <a:r>
              <a:rPr kumimoji="0" lang="fr-CA" sz="2400" b="0" i="0" u="none" strike="noStrike" kern="0" cap="none" spc="0" normalizeH="0" baseline="0" noProof="0" dirty="0" err="1" smtClean="0">
                <a:ln>
                  <a:noFill/>
                </a:ln>
                <a:effectLst/>
                <a:uLnTx/>
                <a:uFillTx/>
                <a:latin typeface="Verdana"/>
              </a:rPr>
              <a:t>Smartlists</a:t>
            </a:r>
            <a:endParaRPr kumimoji="0" lang="fr-CA" sz="2400" b="0" i="0" u="none" strike="noStrike" kern="0" cap="none" spc="0" normalizeH="0" baseline="0" noProof="0" dirty="0" smtClean="0">
              <a:ln>
                <a:noFill/>
              </a:ln>
              <a:effectLst/>
              <a:uLnTx/>
              <a:uFillTx/>
              <a:latin typeface="Verdana"/>
            </a:endParaRPr>
          </a:p>
          <a:p>
            <a:pPr lvl="1" fontAlgn="base">
              <a:spcAft>
                <a:spcPct val="0"/>
              </a:spcAft>
              <a:buClr>
                <a:srgbClr val="5D87A1"/>
              </a:buClr>
              <a:buFont typeface="Wingdings" pitchFamily="2" charset="2"/>
              <a:buChar char="§"/>
            </a:pPr>
            <a:r>
              <a:rPr kumimoji="0" lang="fr-CA" sz="2400" b="0" i="0" u="none" strike="noStrike" kern="0" cap="none" spc="0" normalizeH="0" baseline="0" noProof="0" dirty="0" err="1" smtClean="0">
                <a:ln>
                  <a:noFill/>
                </a:ln>
                <a:effectLst/>
                <a:uLnTx/>
                <a:uFillTx/>
                <a:latin typeface="Verdana"/>
              </a:rPr>
              <a:t>UnionBook</a:t>
            </a:r>
            <a:endParaRPr kumimoji="0" lang="fr-CA" sz="2400" b="0" i="0" u="none" strike="noStrike" kern="0" cap="none" spc="0" normalizeH="0" baseline="0" noProof="0" dirty="0" smtClean="0">
              <a:ln>
                <a:noFill/>
              </a:ln>
              <a:effectLst/>
              <a:uLnTx/>
              <a:uFillTx/>
              <a:latin typeface="Verdana"/>
            </a:endParaRPr>
          </a:p>
          <a:p>
            <a:pPr marL="0" indent="0">
              <a:buNone/>
            </a:pPr>
            <a:endParaRPr lang="en-CA" dirty="0"/>
          </a:p>
        </p:txBody>
      </p:sp>
      <p:sp>
        <p:nvSpPr>
          <p:cNvPr id="4" name="Slide Number Placeholder 3"/>
          <p:cNvSpPr>
            <a:spLocks noGrp="1"/>
          </p:cNvSpPr>
          <p:nvPr>
            <p:ph type="sldNum" sz="quarter" idx="12"/>
          </p:nvPr>
        </p:nvSpPr>
        <p:spPr/>
        <p:txBody>
          <a:bodyPr/>
          <a:lstStyle/>
          <a:p>
            <a:fld id="{E26D84C6-BB8D-4A24-AEA3-81A10FA9F01E}" type="slidenum">
              <a:rPr lang="en-CA" smtClean="0"/>
              <a:t>16</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280616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59" y="476672"/>
            <a:ext cx="5328593" cy="5400600"/>
          </a:xfrm>
        </p:spPr>
        <p:txBody>
          <a:bodyPr>
            <a:normAutofit lnSpcReduction="10000"/>
          </a:bodyPr>
          <a:lstStyle/>
          <a:p>
            <a:pPr marL="0" lvl="0" indent="0">
              <a:buNone/>
            </a:pPr>
            <a:r>
              <a:rPr lang="fr-CA" b="1" kern="0" dirty="0">
                <a:solidFill>
                  <a:srgbClr val="00B050"/>
                </a:solidFill>
                <a:latin typeface="Verdana"/>
              </a:rPr>
              <a:t>Social Media: </a:t>
            </a:r>
          </a:p>
          <a:p>
            <a:pPr marL="0" lvl="0" indent="0">
              <a:buNone/>
            </a:pPr>
            <a:r>
              <a:rPr kumimoji="0" lang="fr-CA" sz="2000" b="1" i="0" u="none" strike="noStrike" kern="0" cap="none" spc="0" normalizeH="0" baseline="0" noProof="0" dirty="0" smtClean="0">
                <a:ln>
                  <a:noFill/>
                </a:ln>
                <a:solidFill>
                  <a:srgbClr val="00B050"/>
                </a:solidFill>
                <a:effectLst/>
                <a:uLnTx/>
                <a:uFillTx/>
                <a:latin typeface="Verdana"/>
                <a:ea typeface="+mn-ea"/>
                <a:cs typeface="+mn-cs"/>
              </a:rPr>
              <a:t/>
            </a:r>
            <a:br>
              <a:rPr kumimoji="0" lang="fr-CA" sz="2000" b="1" i="0" u="none" strike="noStrike" kern="0" cap="none" spc="0" normalizeH="0" baseline="0" noProof="0" dirty="0" smtClean="0">
                <a:ln>
                  <a:noFill/>
                </a:ln>
                <a:solidFill>
                  <a:srgbClr val="00B050"/>
                </a:solidFill>
                <a:effectLst/>
                <a:uLnTx/>
                <a:uFillTx/>
                <a:latin typeface="Verdana"/>
                <a:ea typeface="+mn-ea"/>
                <a:cs typeface="+mn-cs"/>
              </a:rPr>
            </a:br>
            <a:r>
              <a:rPr kumimoji="0" lang="fr-CA" sz="2800" b="0" i="1" u="none" strike="noStrike" kern="0" cap="none" spc="0" normalizeH="0" baseline="0" noProof="0" dirty="0" smtClean="0">
                <a:ln>
                  <a:noFill/>
                </a:ln>
                <a:solidFill>
                  <a:srgbClr val="00B050"/>
                </a:solidFill>
                <a:effectLst/>
                <a:uLnTx/>
                <a:uFillTx/>
                <a:latin typeface="Verdana"/>
              </a:rPr>
              <a:t>The right to </a:t>
            </a:r>
            <a:r>
              <a:rPr kumimoji="0" lang="fr-CA" sz="2800" b="0" i="1" u="none" strike="noStrike" kern="0" cap="none" spc="0" normalizeH="0" baseline="0" noProof="0" dirty="0" err="1" smtClean="0">
                <a:ln>
                  <a:noFill/>
                </a:ln>
                <a:solidFill>
                  <a:srgbClr val="00B050"/>
                </a:solidFill>
                <a:effectLst/>
                <a:uLnTx/>
                <a:uFillTx/>
                <a:latin typeface="Verdana"/>
              </a:rPr>
              <a:t>organize</a:t>
            </a:r>
            <a:r>
              <a:rPr kumimoji="0" lang="fr-CA" sz="2800" b="0" i="1" u="none" strike="noStrike" kern="0" cap="none" spc="0" normalizeH="0" baseline="0" noProof="0" dirty="0" smtClean="0">
                <a:ln>
                  <a:noFill/>
                </a:ln>
                <a:solidFill>
                  <a:srgbClr val="00B050"/>
                </a:solidFill>
                <a:effectLst/>
                <a:uLnTx/>
                <a:uFillTx/>
                <a:latin typeface="Verdana"/>
              </a:rPr>
              <a:t> and </a:t>
            </a:r>
            <a:r>
              <a:rPr kumimoji="0" lang="fr-CA" sz="2800" b="0" i="1" u="none" strike="noStrike" kern="0" cap="none" spc="0" normalizeH="0" baseline="0" noProof="0" dirty="0" err="1" smtClean="0">
                <a:ln>
                  <a:noFill/>
                </a:ln>
                <a:solidFill>
                  <a:srgbClr val="00B050"/>
                </a:solidFill>
                <a:effectLst/>
                <a:uLnTx/>
                <a:uFillTx/>
                <a:latin typeface="Verdana"/>
              </a:rPr>
              <a:t>freedom</a:t>
            </a:r>
            <a:r>
              <a:rPr kumimoji="0" lang="fr-CA" sz="2800" b="0" i="1" u="none" strike="noStrike" kern="0" cap="none" spc="0" normalizeH="0" baseline="0" noProof="0" dirty="0" smtClean="0">
                <a:ln>
                  <a:noFill/>
                </a:ln>
                <a:solidFill>
                  <a:srgbClr val="00B050"/>
                </a:solidFill>
                <a:effectLst/>
                <a:uLnTx/>
                <a:uFillTx/>
                <a:latin typeface="Verdana"/>
              </a:rPr>
              <a:t> of speech</a:t>
            </a:r>
          </a:p>
          <a:p>
            <a:pPr marL="0" indent="0">
              <a:buNone/>
            </a:pPr>
            <a:endParaRPr lang="en-CA" sz="2800" dirty="0" smtClean="0"/>
          </a:p>
          <a:p>
            <a:pPr marL="0" lvl="0" indent="0" fontAlgn="base">
              <a:spcBef>
                <a:spcPct val="0"/>
              </a:spcBef>
              <a:spcAft>
                <a:spcPct val="0"/>
              </a:spcAft>
              <a:buNone/>
            </a:pPr>
            <a:r>
              <a:rPr lang="en-US" sz="3600" dirty="0">
                <a:solidFill>
                  <a:srgbClr val="000000"/>
                </a:solidFill>
                <a:latin typeface="Arial" charset="0"/>
                <a:cs typeface="Arial" charset="0"/>
              </a:rPr>
              <a:t>The trade union movement is using "social network unionism" as a tool to organize workers globally</a:t>
            </a:r>
            <a:endParaRPr lang="en-CA" sz="3600" dirty="0">
              <a:solidFill>
                <a:srgbClr val="000000"/>
              </a:solidFill>
              <a:latin typeface="Arial" charset="0"/>
              <a:cs typeface="Arial" charset="0"/>
            </a:endParaRPr>
          </a:p>
          <a:p>
            <a:pPr marL="0" indent="0">
              <a:buNone/>
            </a:pPr>
            <a:endParaRPr lang="en-CA" dirty="0"/>
          </a:p>
        </p:txBody>
      </p:sp>
      <p:sp>
        <p:nvSpPr>
          <p:cNvPr id="4" name="Slide Number Placeholder 3"/>
          <p:cNvSpPr>
            <a:spLocks noGrp="1"/>
          </p:cNvSpPr>
          <p:nvPr>
            <p:ph type="sldNum" sz="quarter" idx="12"/>
          </p:nvPr>
        </p:nvSpPr>
        <p:spPr/>
        <p:txBody>
          <a:bodyPr/>
          <a:lstStyle/>
          <a:p>
            <a:fld id="{E26D84C6-BB8D-4A24-AEA3-81A10FA9F01E}" type="slidenum">
              <a:rPr lang="en-CA" smtClean="0"/>
              <a:t>17</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9" name="TextBox 8"/>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pic>
        <p:nvPicPr>
          <p:cNvPr id="11" name="Picture 5" descr="Glob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5305" y="3429000"/>
            <a:ext cx="28956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257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7540276" cy="5865515"/>
          </a:xfrm>
        </p:spPr>
        <p:txBody>
          <a:bodyPr/>
          <a:lstStyle/>
          <a:p>
            <a:pPr marL="0" lvl="0" indent="0">
              <a:buNone/>
            </a:pPr>
            <a:r>
              <a:rPr lang="fr-CA" b="1" kern="0" dirty="0">
                <a:solidFill>
                  <a:srgbClr val="00B050"/>
                </a:solidFill>
                <a:latin typeface="Verdana"/>
              </a:rPr>
              <a:t>Social Media: </a:t>
            </a:r>
            <a:endParaRPr lang="fr-CA" b="1" kern="0" dirty="0" smtClean="0">
              <a:solidFill>
                <a:srgbClr val="00B050"/>
              </a:solidFill>
              <a:latin typeface="Verdana"/>
            </a:endParaRPr>
          </a:p>
          <a:p>
            <a:pPr marL="0" lvl="0" indent="0">
              <a:buNone/>
            </a:pPr>
            <a:r>
              <a:rPr kumimoji="0" lang="fr-CA" sz="2400" b="0" i="1" u="none" strike="noStrike" kern="0" cap="none" spc="0" normalizeH="0" baseline="0" noProof="0" dirty="0" smtClean="0">
                <a:ln>
                  <a:noFill/>
                </a:ln>
                <a:solidFill>
                  <a:srgbClr val="00B050"/>
                </a:solidFill>
                <a:effectLst/>
                <a:uLnTx/>
                <a:uFillTx/>
                <a:latin typeface="Verdana"/>
                <a:ea typeface="+mn-ea"/>
                <a:cs typeface="+mn-cs"/>
              </a:rPr>
              <a:t>The right to </a:t>
            </a:r>
            <a:r>
              <a:rPr kumimoji="0" lang="fr-CA" sz="2400" b="0" i="1" u="none" strike="noStrike" kern="0" cap="none" spc="0" normalizeH="0" baseline="0" noProof="0" dirty="0" err="1" smtClean="0">
                <a:ln>
                  <a:noFill/>
                </a:ln>
                <a:solidFill>
                  <a:srgbClr val="00B050"/>
                </a:solidFill>
                <a:effectLst/>
                <a:uLnTx/>
                <a:uFillTx/>
                <a:latin typeface="Verdana"/>
                <a:ea typeface="+mn-ea"/>
                <a:cs typeface="+mn-cs"/>
              </a:rPr>
              <a:t>organize</a:t>
            </a:r>
            <a:r>
              <a:rPr kumimoji="0" lang="fr-CA" sz="2400" b="0" i="1" u="none" strike="noStrike" kern="0" cap="none" spc="0" normalizeH="0" baseline="0" noProof="0" dirty="0" smtClean="0">
                <a:ln>
                  <a:noFill/>
                </a:ln>
                <a:solidFill>
                  <a:srgbClr val="00B050"/>
                </a:solidFill>
                <a:effectLst/>
                <a:uLnTx/>
                <a:uFillTx/>
                <a:latin typeface="Verdana"/>
                <a:ea typeface="+mn-ea"/>
                <a:cs typeface="+mn-cs"/>
              </a:rPr>
              <a:t> and </a:t>
            </a:r>
            <a:r>
              <a:rPr kumimoji="0" lang="fr-CA" sz="2400" b="0" i="1" u="none" strike="noStrike" kern="0" cap="none" spc="0" normalizeH="0" baseline="0" noProof="0" dirty="0" err="1" smtClean="0">
                <a:ln>
                  <a:noFill/>
                </a:ln>
                <a:solidFill>
                  <a:srgbClr val="00B050"/>
                </a:solidFill>
                <a:effectLst/>
                <a:uLnTx/>
                <a:uFillTx/>
                <a:latin typeface="Verdana"/>
                <a:ea typeface="+mn-ea"/>
                <a:cs typeface="+mn-cs"/>
              </a:rPr>
              <a:t>freedom</a:t>
            </a:r>
            <a:endParaRPr kumimoji="0" lang="fr-CA" sz="2400" b="0" i="1" u="none" strike="noStrike" kern="0" cap="none" spc="0" normalizeH="0" baseline="0" noProof="0" dirty="0" smtClean="0">
              <a:ln>
                <a:noFill/>
              </a:ln>
              <a:solidFill>
                <a:srgbClr val="00B050"/>
              </a:solidFill>
              <a:effectLst/>
              <a:uLnTx/>
              <a:uFillTx/>
              <a:latin typeface="Verdana"/>
              <a:ea typeface="+mn-ea"/>
              <a:cs typeface="+mn-cs"/>
            </a:endParaRPr>
          </a:p>
          <a:p>
            <a:pPr marL="0" lvl="0" indent="0">
              <a:buNone/>
            </a:pPr>
            <a:r>
              <a:rPr kumimoji="0" lang="fr-CA" sz="2400" b="0" i="1" u="none" strike="noStrike" kern="0" cap="none" spc="0" normalizeH="0" baseline="0" noProof="0" dirty="0" smtClean="0">
                <a:ln>
                  <a:noFill/>
                </a:ln>
                <a:solidFill>
                  <a:srgbClr val="00B050"/>
                </a:solidFill>
                <a:effectLst/>
                <a:uLnTx/>
                <a:uFillTx/>
                <a:latin typeface="Verdana"/>
                <a:ea typeface="+mn-ea"/>
                <a:cs typeface="+mn-cs"/>
              </a:rPr>
              <a:t>of speech</a:t>
            </a:r>
          </a:p>
          <a:p>
            <a:pPr marL="0" lvl="0" indent="0" algn="ctr">
              <a:buNone/>
            </a:pPr>
            <a:endParaRPr lang="fr-CA" sz="2000" i="1" kern="0" dirty="0">
              <a:solidFill>
                <a:srgbClr val="00B050"/>
              </a:solidFill>
              <a:latin typeface="Verdana"/>
            </a:endParaRPr>
          </a:p>
          <a:p>
            <a:pPr marL="0" lvl="0" indent="0" algn="ctr">
              <a:buNone/>
            </a:pPr>
            <a:endParaRPr kumimoji="0" lang="fr-CA" sz="2000" b="0" i="1" u="none" strike="noStrike" kern="0" cap="none" spc="0" normalizeH="0" baseline="0" noProof="0" dirty="0" smtClean="0">
              <a:ln>
                <a:noFill/>
              </a:ln>
              <a:solidFill>
                <a:srgbClr val="00B050"/>
              </a:solidFill>
              <a:effectLst/>
              <a:uLnTx/>
              <a:uFillTx/>
              <a:latin typeface="Verdana"/>
              <a:ea typeface="+mn-ea"/>
              <a:cs typeface="+mn-cs"/>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18</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pic>
        <p:nvPicPr>
          <p:cNvPr id="9" name="Content Placeholder 3" descr="Egypt-Wisconsin.bmp"/>
          <p:cNvPicPr>
            <a:picLocks noChangeAspect="1"/>
          </p:cNvPicPr>
          <p:nvPr/>
        </p:nvPicPr>
        <p:blipFill>
          <a:blip r:embed="rId4"/>
          <a:stretch>
            <a:fillRect/>
          </a:stretch>
        </p:blipFill>
        <p:spPr bwMode="auto">
          <a:xfrm>
            <a:off x="1371600" y="2057400"/>
            <a:ext cx="6745287" cy="4378325"/>
          </a:xfrm>
          <a:prstGeom prst="rect">
            <a:avLst/>
          </a:prstGeom>
          <a:noFill/>
          <a:ln w="38100" cap="sq">
            <a:solidFill>
              <a:srgbClr val="000000"/>
            </a:solidFill>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0311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6811808" cy="6192688"/>
          </a:xfrm>
        </p:spPr>
        <p:txBody>
          <a:bodyPr>
            <a:normAutofit lnSpcReduction="10000"/>
          </a:bodyPr>
          <a:lstStyle/>
          <a:p>
            <a:pPr marL="0" lvl="0" indent="0">
              <a:buNone/>
            </a:pPr>
            <a:r>
              <a:rPr kumimoji="0" lang="fr-CA" sz="3000" b="1" i="0" u="none" strike="noStrike" kern="0" cap="none" spc="0" normalizeH="0" baseline="0" noProof="0" dirty="0" smtClean="0">
                <a:ln>
                  <a:noFill/>
                </a:ln>
                <a:solidFill>
                  <a:srgbClr val="00B050"/>
                </a:solidFill>
                <a:effectLst/>
                <a:uLnTx/>
                <a:uFillTx/>
                <a:latin typeface="Verdana"/>
                <a:ea typeface="+mn-ea"/>
                <a:cs typeface="+mn-cs"/>
              </a:rPr>
              <a:t>Social Media: </a:t>
            </a:r>
          </a:p>
          <a:p>
            <a:pPr marL="0" lvl="0" indent="0">
              <a:buNone/>
            </a:pPr>
            <a:r>
              <a:rPr kumimoji="0" lang="fr-CA" sz="1900" b="1" i="0" u="none" strike="noStrike" kern="0" cap="none" spc="0" normalizeH="0" baseline="0" noProof="0" dirty="0" smtClean="0">
                <a:ln>
                  <a:noFill/>
                </a:ln>
                <a:solidFill>
                  <a:srgbClr val="00B050"/>
                </a:solidFill>
                <a:effectLst/>
                <a:uLnTx/>
                <a:uFillTx/>
                <a:latin typeface="Verdana"/>
                <a:ea typeface="+mn-ea"/>
                <a:cs typeface="+mn-cs"/>
              </a:rPr>
              <a:t/>
            </a:r>
            <a:br>
              <a:rPr kumimoji="0" lang="fr-CA" sz="1900" b="1" i="0" u="none" strike="noStrike" kern="0" cap="none" spc="0" normalizeH="0" baseline="0" noProof="0" dirty="0" smtClean="0">
                <a:ln>
                  <a:noFill/>
                </a:ln>
                <a:solidFill>
                  <a:srgbClr val="00B050"/>
                </a:solidFill>
                <a:effectLst/>
                <a:uLnTx/>
                <a:uFillTx/>
                <a:latin typeface="Verdana"/>
                <a:ea typeface="+mn-ea"/>
                <a:cs typeface="+mn-cs"/>
              </a:rPr>
            </a:br>
            <a:r>
              <a:rPr kumimoji="0" lang="fr-CA" sz="2800" b="0" i="1" u="none" strike="noStrike" kern="0" cap="none" spc="0" normalizeH="0" baseline="0" noProof="0" dirty="0" smtClean="0">
                <a:ln>
                  <a:noFill/>
                </a:ln>
                <a:solidFill>
                  <a:srgbClr val="00B050"/>
                </a:solidFill>
                <a:effectLst/>
                <a:uLnTx/>
                <a:uFillTx/>
                <a:latin typeface="Verdana"/>
              </a:rPr>
              <a:t>The right to </a:t>
            </a:r>
            <a:r>
              <a:rPr kumimoji="0" lang="fr-CA" sz="2800" b="0" i="1" u="none" strike="noStrike" kern="0" cap="none" spc="0" normalizeH="0" baseline="0" noProof="0" dirty="0" err="1" smtClean="0">
                <a:ln>
                  <a:noFill/>
                </a:ln>
                <a:solidFill>
                  <a:srgbClr val="00B050"/>
                </a:solidFill>
                <a:effectLst/>
                <a:uLnTx/>
                <a:uFillTx/>
                <a:latin typeface="Verdana"/>
              </a:rPr>
              <a:t>organize</a:t>
            </a:r>
            <a:r>
              <a:rPr kumimoji="0" lang="fr-CA" sz="2800" b="0" i="1" u="none" strike="noStrike" kern="0" cap="none" spc="0" normalizeH="0" baseline="0" noProof="0" dirty="0" smtClean="0">
                <a:ln>
                  <a:noFill/>
                </a:ln>
                <a:solidFill>
                  <a:srgbClr val="00B050"/>
                </a:solidFill>
                <a:effectLst/>
                <a:uLnTx/>
                <a:uFillTx/>
                <a:latin typeface="Verdana"/>
              </a:rPr>
              <a:t> and </a:t>
            </a:r>
            <a:r>
              <a:rPr kumimoji="0" lang="fr-CA" sz="2800" b="0" i="1" u="none" strike="noStrike" kern="0" cap="none" spc="0" normalizeH="0" baseline="0" noProof="0" dirty="0" err="1" smtClean="0">
                <a:ln>
                  <a:noFill/>
                </a:ln>
                <a:solidFill>
                  <a:srgbClr val="00B050"/>
                </a:solidFill>
                <a:effectLst/>
                <a:uLnTx/>
                <a:uFillTx/>
                <a:latin typeface="Verdana"/>
              </a:rPr>
              <a:t>freedom</a:t>
            </a:r>
            <a:endParaRPr kumimoji="0" lang="fr-CA" sz="2800" b="0" i="1" u="none" strike="noStrike" kern="0" cap="none" spc="0" normalizeH="0" baseline="0" noProof="0" dirty="0" smtClean="0">
              <a:ln>
                <a:noFill/>
              </a:ln>
              <a:solidFill>
                <a:srgbClr val="00B050"/>
              </a:solidFill>
              <a:effectLst/>
              <a:uLnTx/>
              <a:uFillTx/>
              <a:latin typeface="Verdana"/>
            </a:endParaRPr>
          </a:p>
          <a:p>
            <a:pPr marL="0" lvl="0" indent="0">
              <a:buNone/>
            </a:pPr>
            <a:r>
              <a:rPr kumimoji="0" lang="fr-CA" sz="2800" b="0" i="1" u="none" strike="noStrike" kern="0" cap="none" spc="0" normalizeH="0" baseline="0" noProof="0" dirty="0" smtClean="0">
                <a:ln>
                  <a:noFill/>
                </a:ln>
                <a:solidFill>
                  <a:srgbClr val="00B050"/>
                </a:solidFill>
                <a:effectLst/>
                <a:uLnTx/>
                <a:uFillTx/>
                <a:latin typeface="Verdana"/>
              </a:rPr>
              <a:t>of speech</a:t>
            </a:r>
          </a:p>
          <a:p>
            <a:pPr marL="0" lvl="0" indent="0" algn="ctr">
              <a:buNone/>
            </a:pPr>
            <a:endParaRPr lang="fr-CA" sz="2800" i="1" kern="0" dirty="0">
              <a:solidFill>
                <a:srgbClr val="00B050"/>
              </a:solidFill>
              <a:latin typeface="Verdana"/>
            </a:endParaRPr>
          </a:p>
          <a:p>
            <a:pPr lvl="0" fontAlgn="base">
              <a:spcAft>
                <a:spcPct val="0"/>
              </a:spcAft>
              <a:buClr>
                <a:srgbClr val="5D87A1"/>
              </a:buClr>
              <a:buFont typeface="Wingdings" pitchFamily="2" charset="2"/>
              <a:buChar char="§"/>
            </a:pPr>
            <a:r>
              <a:rPr kumimoji="0" lang="fr-CA" sz="2800" b="0" i="0" u="none" strike="noStrike" kern="0" cap="none" spc="0" normalizeH="0" baseline="0" noProof="0" dirty="0" smtClean="0">
                <a:ln>
                  <a:noFill/>
                </a:ln>
                <a:solidFill>
                  <a:srgbClr val="000000"/>
                </a:solidFill>
                <a:effectLst/>
                <a:uLnTx/>
                <a:uFillTx/>
                <a:latin typeface="Verdana"/>
                <a:ea typeface="+mn-ea"/>
                <a:cs typeface="+mn-cs"/>
              </a:rPr>
              <a:t>The BC LRB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questioned</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how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access</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to social media and the internet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should</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influence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its</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assessment</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of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whether</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it</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is</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practically</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possible to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decertify</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the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whole</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unit.</a:t>
            </a:r>
          </a:p>
          <a:p>
            <a:pPr lvl="0" fontAlgn="base">
              <a:spcAft>
                <a:spcPct val="0"/>
              </a:spcAft>
              <a:buClr>
                <a:srgbClr val="5D87A1"/>
              </a:buClr>
              <a:buFont typeface="Wingdings" pitchFamily="2" charset="2"/>
              <a:buChar char="§"/>
            </a:pPr>
            <a:endParaRPr kumimoji="0" lang="fr-CA" sz="2800" b="0" i="1" u="none" strike="noStrike" kern="0" cap="none" spc="0" normalizeH="0" baseline="0" noProof="0" dirty="0" smtClean="0">
              <a:ln>
                <a:noFill/>
              </a:ln>
              <a:solidFill>
                <a:srgbClr val="000000"/>
              </a:solidFill>
              <a:effectLst/>
              <a:uLnTx/>
              <a:uFillTx/>
              <a:latin typeface="Verdana"/>
              <a:ea typeface="+mn-ea"/>
              <a:cs typeface="+mn-cs"/>
            </a:endParaRPr>
          </a:p>
          <a:p>
            <a:pPr marL="463550" lvl="1" indent="-6350" fontAlgn="base">
              <a:spcAft>
                <a:spcPct val="0"/>
              </a:spcAft>
              <a:buClr>
                <a:srgbClr val="5D87A1"/>
              </a:buClr>
              <a:buNone/>
            </a:pPr>
            <a:r>
              <a:rPr kumimoji="0" lang="fr-CA" sz="2400" b="0" i="1" u="none" strike="noStrike" kern="0" cap="none" spc="0" normalizeH="0" baseline="0" noProof="0" dirty="0" err="1" smtClean="0">
                <a:ln>
                  <a:noFill/>
                </a:ln>
                <a:solidFill>
                  <a:srgbClr val="000000"/>
                </a:solidFill>
                <a:effectLst/>
                <a:uLnTx/>
                <a:uFillTx/>
                <a:latin typeface="Verdana"/>
              </a:rPr>
              <a:t>Re</a:t>
            </a:r>
            <a:r>
              <a:rPr kumimoji="0" lang="fr-CA" sz="2400" b="0" i="1" u="none" strike="noStrike" kern="0" cap="none" spc="0" normalizeH="0" baseline="0" noProof="0" dirty="0" smtClean="0">
                <a:ln>
                  <a:noFill/>
                </a:ln>
                <a:solidFill>
                  <a:srgbClr val="000000"/>
                </a:solidFill>
                <a:effectLst/>
                <a:uLnTx/>
                <a:uFillTx/>
                <a:latin typeface="Verdana"/>
              </a:rPr>
              <a:t> Certain </a:t>
            </a:r>
            <a:r>
              <a:rPr kumimoji="0" lang="fr-CA" sz="2400" b="0" i="1" u="none" strike="noStrike" kern="0" cap="none" spc="0" normalizeH="0" baseline="0" noProof="0" dirty="0" err="1" smtClean="0">
                <a:ln>
                  <a:noFill/>
                </a:ln>
                <a:solidFill>
                  <a:srgbClr val="000000"/>
                </a:solidFill>
                <a:effectLst/>
                <a:uLnTx/>
                <a:uFillTx/>
                <a:latin typeface="Verdana"/>
              </a:rPr>
              <a:t>Employees</a:t>
            </a:r>
            <a:r>
              <a:rPr kumimoji="0" lang="fr-CA" sz="2400" b="0" i="1" u="none" strike="noStrike" kern="0" cap="none" spc="0" normalizeH="0" baseline="0" noProof="0" dirty="0" smtClean="0">
                <a:ln>
                  <a:noFill/>
                </a:ln>
                <a:solidFill>
                  <a:srgbClr val="000000"/>
                </a:solidFill>
                <a:effectLst/>
                <a:uLnTx/>
                <a:uFillTx/>
                <a:latin typeface="Verdana"/>
              </a:rPr>
              <a:t> of BCAA</a:t>
            </a:r>
            <a:r>
              <a:rPr kumimoji="0" lang="fr-CA" sz="2400" b="0" i="0" u="none" strike="noStrike" kern="0" cap="none" spc="0" normalizeH="0" baseline="0" noProof="0" dirty="0" smtClean="0">
                <a:ln>
                  <a:noFill/>
                </a:ln>
                <a:solidFill>
                  <a:srgbClr val="000000"/>
                </a:solidFill>
                <a:effectLst/>
                <a:uLnTx/>
                <a:uFillTx/>
                <a:latin typeface="Verdana"/>
              </a:rPr>
              <a:t>, BCLRB B106/2011, </a:t>
            </a:r>
            <a:r>
              <a:rPr kumimoji="0" lang="fr-CA" sz="2400" b="0" i="0" u="none" strike="noStrike" kern="0" cap="none" spc="0" normalizeH="0" baseline="0" noProof="0" dirty="0" err="1" smtClean="0">
                <a:ln>
                  <a:noFill/>
                </a:ln>
                <a:solidFill>
                  <a:srgbClr val="000000"/>
                </a:solidFill>
                <a:effectLst/>
                <a:uLnTx/>
                <a:uFillTx/>
                <a:latin typeface="Verdana"/>
              </a:rPr>
              <a:t>at</a:t>
            </a:r>
            <a:r>
              <a:rPr kumimoji="0" lang="fr-CA" sz="2400" b="0" i="0" u="none" strike="noStrike" kern="0" cap="none" spc="0" normalizeH="0" baseline="0" noProof="0" dirty="0" smtClean="0">
                <a:ln>
                  <a:noFill/>
                </a:ln>
                <a:solidFill>
                  <a:srgbClr val="000000"/>
                </a:solidFill>
                <a:effectLst/>
                <a:uLnTx/>
                <a:uFillTx/>
                <a:latin typeface="Verdana"/>
              </a:rPr>
              <a:t> ¶43-48.</a:t>
            </a:r>
          </a:p>
          <a:p>
            <a:pPr marL="0" lvl="0" indent="0" algn="ctr">
              <a:buNone/>
            </a:pPr>
            <a:endParaRPr kumimoji="0" lang="fr-CA" sz="1900" b="0" i="1" u="none" strike="noStrike" kern="0" cap="none" spc="0" normalizeH="0" baseline="0" noProof="0" dirty="0" smtClean="0">
              <a:ln>
                <a:noFill/>
              </a:ln>
              <a:solidFill>
                <a:srgbClr val="00B050"/>
              </a:solidFill>
              <a:effectLst/>
              <a:uLnTx/>
              <a:uFillTx/>
              <a:latin typeface="Verdana"/>
              <a:ea typeface="+mn-ea"/>
              <a:cs typeface="+mn-cs"/>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19</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242589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5318" y="564425"/>
            <a:ext cx="7913106" cy="6176943"/>
          </a:xfrm>
        </p:spPr>
        <p:txBody>
          <a:bodyPr>
            <a:normAutofit/>
          </a:bodyPr>
          <a:lstStyle/>
          <a:p>
            <a:pPr marL="0" indent="0">
              <a:buNone/>
            </a:pPr>
            <a:r>
              <a:rPr kumimoji="0" lang="en-US" sz="3600" b="1" i="0" u="none" strike="noStrike" kern="0" cap="none" spc="0" normalizeH="0" baseline="0" noProof="0" dirty="0" smtClean="0">
                <a:ln>
                  <a:noFill/>
                </a:ln>
                <a:solidFill>
                  <a:srgbClr val="00B050"/>
                </a:solidFill>
                <a:effectLst/>
                <a:uLnTx/>
                <a:uFillTx/>
                <a:latin typeface="Verdana"/>
                <a:ea typeface="+mj-ea"/>
                <a:cs typeface="+mj-cs"/>
              </a:rPr>
              <a:t>     </a:t>
            </a:r>
            <a:r>
              <a:rPr kumimoji="0" lang="en-US" sz="4000" b="1" i="0" u="none" strike="noStrike" kern="0" cap="none" spc="0" normalizeH="0" baseline="0" noProof="0" dirty="0" smtClean="0">
                <a:ln>
                  <a:noFill/>
                </a:ln>
                <a:solidFill>
                  <a:srgbClr val="00B050"/>
                </a:solidFill>
                <a:effectLst/>
                <a:uLnTx/>
                <a:uFillTx/>
                <a:latin typeface="Verdana"/>
                <a:ea typeface="+mj-ea"/>
                <a:cs typeface="+mj-cs"/>
              </a:rPr>
              <a:t>Introduction</a:t>
            </a:r>
          </a:p>
          <a:p>
            <a:pPr marL="0" indent="0">
              <a:buNone/>
            </a:pPr>
            <a:endParaRPr kumimoji="0" lang="en-US" sz="3600" b="1" i="0" u="none" strike="noStrike" kern="0" cap="none" spc="0" normalizeH="0" baseline="0" noProof="0" dirty="0" smtClean="0">
              <a:ln>
                <a:noFill/>
              </a:ln>
              <a:solidFill>
                <a:srgbClr val="00B050"/>
              </a:solidFill>
              <a:effectLst/>
              <a:uLnTx/>
              <a:uFillTx/>
              <a:latin typeface="Verdana"/>
              <a:ea typeface="+mj-ea"/>
              <a:cs typeface="+mj-cs"/>
            </a:endParaRPr>
          </a:p>
          <a:p>
            <a:pPr lvl="0" fontAlgn="base">
              <a:spcAft>
                <a:spcPct val="0"/>
              </a:spcAft>
              <a:buClr>
                <a:srgbClr val="5D87A1"/>
              </a:buClr>
              <a:buFont typeface="Wingdings" pitchFamily="2" charset="2"/>
              <a:buChar char="v"/>
            </a:pPr>
            <a:r>
              <a:rPr kumimoji="0" lang="en-US" sz="2200" b="0" i="0" u="none" strike="noStrike" kern="0" cap="none" spc="0" normalizeH="0" baseline="0" noProof="0" dirty="0" smtClean="0">
                <a:ln>
                  <a:noFill/>
                </a:ln>
                <a:effectLst/>
                <a:uLnTx/>
                <a:uFillTx/>
                <a:latin typeface="Verdana"/>
                <a:ea typeface="+mn-ea"/>
                <a:cs typeface="+mn-cs"/>
              </a:rPr>
              <a:t>The media reports daily on a wide range of subjects demonstrating the way in which technology has fundamentally changed our lives and the workplace</a:t>
            </a:r>
          </a:p>
          <a:p>
            <a:pPr lvl="0" fontAlgn="base">
              <a:spcAft>
                <a:spcPct val="0"/>
              </a:spcAft>
              <a:buClr>
                <a:srgbClr val="5D87A1"/>
              </a:buClr>
              <a:buFont typeface="Wingdings" pitchFamily="2" charset="2"/>
              <a:buChar char="§"/>
            </a:pPr>
            <a:endParaRPr kumimoji="0" lang="en-US" sz="22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Aft>
                <a:spcPct val="0"/>
              </a:spcAft>
              <a:buClr>
                <a:srgbClr val="5D87A1"/>
              </a:buClr>
              <a:buFont typeface="Wingdings" pitchFamily="2" charset="2"/>
              <a:buChar char="v"/>
            </a:pPr>
            <a:r>
              <a:rPr kumimoji="0" lang="en-US" sz="2200" b="0" i="0" u="none" strike="noStrike" kern="0" cap="none" spc="0" normalizeH="0" baseline="0" noProof="0" dirty="0" smtClean="0">
                <a:ln>
                  <a:noFill/>
                </a:ln>
                <a:solidFill>
                  <a:srgbClr val="000000"/>
                </a:solidFill>
                <a:effectLst/>
                <a:uLnTx/>
                <a:uFillTx/>
                <a:latin typeface="Verdana"/>
                <a:ea typeface="+mn-ea"/>
                <a:cs typeface="+mn-cs"/>
              </a:rPr>
              <a:t>Workplace technology usage has been the subject of a wide range of legal disputes and claims in the last decade</a:t>
            </a:r>
          </a:p>
          <a:p>
            <a:pPr lvl="0" fontAlgn="base">
              <a:spcAft>
                <a:spcPct val="0"/>
              </a:spcAft>
              <a:buClr>
                <a:srgbClr val="5D87A1"/>
              </a:buClr>
              <a:buFont typeface="Wingdings" pitchFamily="2" charset="2"/>
              <a:buChar char="§"/>
            </a:pPr>
            <a:endParaRPr kumimoji="0" lang="en-US" sz="9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Aft>
                <a:spcPct val="0"/>
              </a:spcAft>
              <a:buClr>
                <a:srgbClr val="5D87A1"/>
              </a:buClr>
              <a:buFont typeface="Wingdings" pitchFamily="2" charset="2"/>
              <a:buChar char="v"/>
            </a:pPr>
            <a:r>
              <a:rPr kumimoji="0" lang="en-US" sz="2200" b="0" i="0" u="none" strike="noStrike" kern="0" cap="none" spc="0" normalizeH="0" baseline="0" noProof="0" dirty="0" smtClean="0">
                <a:ln>
                  <a:noFill/>
                </a:ln>
                <a:solidFill>
                  <a:srgbClr val="000000"/>
                </a:solidFill>
                <a:effectLst/>
                <a:uLnTx/>
                <a:uFillTx/>
                <a:latin typeface="Verdana"/>
                <a:ea typeface="+mn-ea"/>
                <a:cs typeface="+mn-cs"/>
              </a:rPr>
              <a:t>The Courts have recognized how technology creates an opportunity for “limitless defamation”</a:t>
            </a:r>
          </a:p>
          <a:p>
            <a:pPr lvl="0" fontAlgn="base">
              <a:spcAft>
                <a:spcPct val="0"/>
              </a:spcAft>
              <a:buClr>
                <a:srgbClr val="5D87A1"/>
              </a:buClr>
              <a:buFont typeface="Wingdings" pitchFamily="2" charset="2"/>
              <a:buChar char="§"/>
            </a:pPr>
            <a:endParaRPr kumimoji="0" lang="en-US" sz="9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Aft>
                <a:spcPct val="0"/>
              </a:spcAft>
              <a:buClr>
                <a:srgbClr val="5D87A1"/>
              </a:buClr>
              <a:buFont typeface="Wingdings" pitchFamily="2" charset="2"/>
              <a:buChar char="v"/>
            </a:pPr>
            <a:r>
              <a:rPr kumimoji="0" lang="en-US" sz="2200" b="0" i="0" u="none" strike="noStrike" kern="0" cap="none" spc="0" normalizeH="0" baseline="0" noProof="0" dirty="0" smtClean="0">
                <a:ln>
                  <a:noFill/>
                </a:ln>
                <a:solidFill>
                  <a:srgbClr val="000000"/>
                </a:solidFill>
                <a:effectLst/>
                <a:uLnTx/>
                <a:uFillTx/>
                <a:latin typeface="Verdana"/>
                <a:ea typeface="+mn-ea"/>
                <a:cs typeface="+mn-cs"/>
              </a:rPr>
              <a:t>Mr. Justice Blair of the Ontario Court of Appeal in </a:t>
            </a:r>
            <a:r>
              <a:rPr kumimoji="0" lang="en-US" sz="2200" b="0" i="1" u="none" strike="noStrike" kern="0" cap="none" spc="0" normalizeH="0" baseline="0" noProof="0" dirty="0" err="1" smtClean="0">
                <a:ln>
                  <a:noFill/>
                </a:ln>
                <a:solidFill>
                  <a:srgbClr val="000000"/>
                </a:solidFill>
                <a:effectLst/>
                <a:uLnTx/>
                <a:uFillTx/>
                <a:latin typeface="Verdana"/>
                <a:ea typeface="+mn-ea"/>
                <a:cs typeface="+mn-cs"/>
              </a:rPr>
              <a:t>Barrick</a:t>
            </a:r>
            <a:r>
              <a:rPr kumimoji="0" lang="en-US" sz="2200" b="0" i="1" u="none" strike="noStrike" kern="0" cap="none" spc="0" normalizeH="0" baseline="0" noProof="0" dirty="0" smtClean="0">
                <a:ln>
                  <a:noFill/>
                </a:ln>
                <a:solidFill>
                  <a:srgbClr val="000000"/>
                </a:solidFill>
                <a:effectLst/>
                <a:uLnTx/>
                <a:uFillTx/>
                <a:latin typeface="Verdana"/>
                <a:ea typeface="+mn-ea"/>
                <a:cs typeface="+mn-cs"/>
              </a:rPr>
              <a:t> Gold Corporation</a:t>
            </a:r>
            <a:r>
              <a:rPr kumimoji="0" lang="en-US" sz="2200" b="0" i="0" u="none" strike="noStrike" kern="0" cap="none" spc="0" normalizeH="0" baseline="0" noProof="0" dirty="0" smtClean="0">
                <a:ln>
                  <a:noFill/>
                </a:ln>
                <a:solidFill>
                  <a:srgbClr val="000000"/>
                </a:solidFill>
                <a:effectLst/>
                <a:uLnTx/>
                <a:uFillTx/>
                <a:latin typeface="Verdana"/>
                <a:ea typeface="+mn-ea"/>
                <a:cs typeface="+mn-cs"/>
              </a:rPr>
              <a:t> v. </a:t>
            </a:r>
            <a:r>
              <a:rPr kumimoji="0" lang="en-US" sz="2200" b="0" i="1" u="none" strike="noStrike" kern="0" cap="none" spc="0" normalizeH="0" baseline="0" noProof="0" dirty="0" smtClean="0">
                <a:ln>
                  <a:noFill/>
                </a:ln>
                <a:solidFill>
                  <a:srgbClr val="000000"/>
                </a:solidFill>
                <a:effectLst/>
                <a:uLnTx/>
                <a:uFillTx/>
                <a:latin typeface="Verdana"/>
                <a:ea typeface="+mn-ea"/>
                <a:cs typeface="+mn-cs"/>
              </a:rPr>
              <a:t>Jorge </a:t>
            </a:r>
            <a:r>
              <a:rPr kumimoji="0" lang="en-US" sz="2200" b="0" i="1" u="none" strike="noStrike" kern="0" cap="none" spc="0" normalizeH="0" baseline="0" noProof="0" dirty="0" err="1" smtClean="0">
                <a:ln>
                  <a:noFill/>
                </a:ln>
                <a:solidFill>
                  <a:srgbClr val="000000"/>
                </a:solidFill>
                <a:effectLst/>
                <a:uLnTx/>
                <a:uFillTx/>
                <a:latin typeface="Verdana"/>
                <a:ea typeface="+mn-ea"/>
                <a:cs typeface="+mn-cs"/>
              </a:rPr>
              <a:t>Lopehandia</a:t>
            </a:r>
            <a:r>
              <a:rPr kumimoji="0" lang="en-US" sz="2200" b="0" i="1" u="none" strike="noStrike" kern="0" cap="none" spc="0" normalizeH="0" baseline="0" noProof="0" dirty="0" smtClean="0">
                <a:ln>
                  <a:noFill/>
                </a:ln>
                <a:solidFill>
                  <a:srgbClr val="000000"/>
                </a:solidFill>
                <a:effectLst/>
                <a:uLnTx/>
                <a:uFillTx/>
                <a:latin typeface="Verdana"/>
                <a:ea typeface="+mn-ea"/>
                <a:cs typeface="+mn-cs"/>
              </a:rPr>
              <a:t> and Chile Mineral Fields Canada Ltd.</a:t>
            </a:r>
            <a:r>
              <a:rPr kumimoji="0" lang="en-US" sz="2200" b="0" i="0" u="none" strike="noStrike" kern="0" cap="none" spc="0" normalizeH="0" baseline="0" noProof="0" dirty="0" smtClean="0">
                <a:ln>
                  <a:noFill/>
                </a:ln>
                <a:solidFill>
                  <a:srgbClr val="000000"/>
                </a:solidFill>
                <a:effectLst/>
                <a:uLnTx/>
                <a:uFillTx/>
                <a:latin typeface="Verdana"/>
                <a:ea typeface="+mn-ea"/>
                <a:cs typeface="+mn-cs"/>
              </a:rPr>
              <a:t>(2004) held:</a:t>
            </a:r>
          </a:p>
          <a:p>
            <a:pPr marL="0" indent="0">
              <a:buNone/>
            </a:pPr>
            <a:endParaRPr lang="en-CA" dirty="0"/>
          </a:p>
        </p:txBody>
      </p:sp>
      <p:sp>
        <p:nvSpPr>
          <p:cNvPr id="4" name="Slide Number Placeholder 3"/>
          <p:cNvSpPr>
            <a:spLocks noGrp="1"/>
          </p:cNvSpPr>
          <p:nvPr>
            <p:ph type="sldNum" sz="quarter" idx="12"/>
          </p:nvPr>
        </p:nvSpPr>
        <p:spPr/>
        <p:txBody>
          <a:bodyPr/>
          <a:lstStyle/>
          <a:p>
            <a:fld id="{E26D84C6-BB8D-4A24-AEA3-81A10FA9F01E}" type="slidenum">
              <a:rPr lang="en-CA" smtClean="0"/>
              <a:t>2</a:t>
            </a:fld>
            <a:endParaRPr lang="en-CA"/>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88640"/>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372200" y="901427"/>
            <a:ext cx="2664296" cy="410882"/>
          </a:xfrm>
          <a:prstGeom prst="rect">
            <a:avLst/>
          </a:prstGeom>
        </p:spPr>
        <p:txBody>
          <a:bodyPr wrap="square">
            <a:spAutoFit/>
          </a:bodyPr>
          <a:lstStyle/>
          <a:p>
            <a:pPr lvl="0">
              <a:lnSpc>
                <a:spcPct val="115000"/>
              </a:lnSpc>
              <a:spcAft>
                <a:spcPts val="1000"/>
              </a:spcAft>
            </a:pPr>
            <a:r>
              <a:rPr lang="en-CA" b="1" dirty="0" smtClean="0">
                <a:solidFill>
                  <a:srgbClr val="010101"/>
                </a:solidFill>
                <a:latin typeface="Times New Roman"/>
                <a:ea typeface="Calibri"/>
                <a:cs typeface="Times New Roman"/>
              </a:rPr>
              <a:t>        OVERHOLT</a:t>
            </a:r>
            <a:r>
              <a:rPr lang="en-CA" b="1" spc="-100" dirty="0" smtClean="0">
                <a:solidFill>
                  <a:srgbClr val="010101"/>
                </a:solidFill>
                <a:latin typeface="Times New Roman"/>
                <a:ea typeface="Calibri"/>
                <a:cs typeface="Times New Roman"/>
              </a:rPr>
              <a:t> </a:t>
            </a:r>
            <a:r>
              <a:rPr lang="en-CA" b="1" dirty="0" smtClean="0">
                <a:solidFill>
                  <a:srgbClr val="010101"/>
                </a:solidFill>
                <a:latin typeface="Times New Roman"/>
                <a:ea typeface="Calibri"/>
                <a:cs typeface="Times New Roman"/>
              </a:rPr>
              <a:t>LAW</a:t>
            </a:r>
            <a:endParaRPr lang="en-CA" dirty="0">
              <a:solidFill>
                <a:prstClr val="black"/>
              </a:solidFill>
              <a:ea typeface="Calibri"/>
              <a:cs typeface="Times New Roman"/>
            </a:endParaRPr>
          </a:p>
        </p:txBody>
      </p:sp>
      <p:sp>
        <p:nvSpPr>
          <p:cNvPr id="7" name="Rectangle 6"/>
          <p:cNvSpPr/>
          <p:nvPr/>
        </p:nvSpPr>
        <p:spPr>
          <a:xfrm>
            <a:off x="7092280" y="1196753"/>
            <a:ext cx="1944216" cy="307777"/>
          </a:xfrm>
          <a:prstGeom prst="rect">
            <a:avLst/>
          </a:prstGeom>
        </p:spPr>
        <p:txBody>
          <a:bodyPr wrap="square">
            <a:spAutoFit/>
          </a:bodyPr>
          <a:lstStyle/>
          <a:p>
            <a:pPr lvl="0">
              <a:spcBef>
                <a:spcPct val="20000"/>
              </a:spcBef>
            </a:pPr>
            <a:r>
              <a:rPr lang="en-CA" sz="1400" dirty="0">
                <a:solidFill>
                  <a:srgbClr val="00B050"/>
                </a:solidFill>
                <a:latin typeface="Times New Roman"/>
                <a:ea typeface="Calibri"/>
                <a:cs typeface="Times New Roman"/>
              </a:rPr>
              <a:t> </a:t>
            </a:r>
            <a:r>
              <a:rPr lang="en-CA" sz="1400" dirty="0" smtClean="0">
                <a:solidFill>
                  <a:srgbClr val="00B050"/>
                </a:solidFill>
                <a:latin typeface="Times New Roman"/>
                <a:ea typeface="Calibri"/>
                <a:cs typeface="Times New Roman"/>
              </a:rPr>
              <a:t>   Trusted</a:t>
            </a:r>
            <a:r>
              <a:rPr lang="en-CA" sz="1400" spc="35" dirty="0" smtClean="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sz="3200" dirty="0">
              <a:solidFill>
                <a:prstClr val="black"/>
              </a:solidFill>
            </a:endParaRPr>
          </a:p>
        </p:txBody>
      </p:sp>
      <p:sp>
        <p:nvSpPr>
          <p:cNvPr id="9" name="TextBox 8"/>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2378141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466"/>
            <a:ext cx="7067128" cy="4599702"/>
          </a:xfrm>
        </p:spPr>
        <p:txBody>
          <a:bodyPr>
            <a:normAutofit fontScale="92500" lnSpcReduction="10000"/>
          </a:bodyPr>
          <a:lstStyle/>
          <a:p>
            <a:pPr marL="0" lvl="0" indent="0">
              <a:buNone/>
            </a:pPr>
            <a:r>
              <a:rPr kumimoji="0" lang="fr-CA" sz="3000" b="1" i="0" u="none" strike="noStrike" kern="0" cap="none" spc="0" normalizeH="0" baseline="0" noProof="0" dirty="0" smtClean="0">
                <a:ln>
                  <a:noFill/>
                </a:ln>
                <a:solidFill>
                  <a:srgbClr val="00B050"/>
                </a:solidFill>
                <a:effectLst/>
                <a:uLnTx/>
                <a:uFillTx/>
                <a:latin typeface="Verdana"/>
                <a:ea typeface="+mn-ea"/>
                <a:cs typeface="+mn-cs"/>
              </a:rPr>
              <a:t>Social Media: </a:t>
            </a:r>
          </a:p>
          <a:p>
            <a:pPr marL="0" lvl="0" indent="0">
              <a:buNone/>
            </a:pPr>
            <a:r>
              <a:rPr kumimoji="0" lang="fr-CA" sz="1900" b="1" i="0" u="none" strike="noStrike" kern="0" cap="none" spc="0" normalizeH="0" baseline="0" noProof="0" dirty="0" smtClean="0">
                <a:ln>
                  <a:noFill/>
                </a:ln>
                <a:solidFill>
                  <a:srgbClr val="00B050"/>
                </a:solidFill>
                <a:effectLst/>
                <a:uLnTx/>
                <a:uFillTx/>
                <a:latin typeface="Verdana"/>
                <a:ea typeface="+mn-ea"/>
                <a:cs typeface="+mn-cs"/>
              </a:rPr>
              <a:t/>
            </a:r>
            <a:br>
              <a:rPr kumimoji="0" lang="fr-CA" sz="1900" b="1" i="0" u="none" strike="noStrike" kern="0" cap="none" spc="0" normalizeH="0" baseline="0" noProof="0" dirty="0" smtClean="0">
                <a:ln>
                  <a:noFill/>
                </a:ln>
                <a:solidFill>
                  <a:srgbClr val="00B050"/>
                </a:solidFill>
                <a:effectLst/>
                <a:uLnTx/>
                <a:uFillTx/>
                <a:latin typeface="Verdana"/>
                <a:ea typeface="+mn-ea"/>
                <a:cs typeface="+mn-cs"/>
              </a:rPr>
            </a:br>
            <a:r>
              <a:rPr kumimoji="0" lang="fr-CA" sz="2800" b="0" i="1" u="none" strike="noStrike" kern="0" cap="none" spc="0" normalizeH="0" baseline="0" noProof="0" dirty="0" smtClean="0">
                <a:ln>
                  <a:noFill/>
                </a:ln>
                <a:solidFill>
                  <a:srgbClr val="00B050"/>
                </a:solidFill>
                <a:effectLst/>
                <a:uLnTx/>
                <a:uFillTx/>
                <a:latin typeface="Verdana"/>
                <a:ea typeface="+mn-ea"/>
                <a:cs typeface="+mn-cs"/>
              </a:rPr>
              <a:t>The right to </a:t>
            </a:r>
            <a:r>
              <a:rPr kumimoji="0" lang="fr-CA" sz="2800" b="0" i="1" u="none" strike="noStrike" kern="0" cap="none" spc="0" normalizeH="0" baseline="0" noProof="0" dirty="0" err="1" smtClean="0">
                <a:ln>
                  <a:noFill/>
                </a:ln>
                <a:solidFill>
                  <a:srgbClr val="00B050"/>
                </a:solidFill>
                <a:effectLst/>
                <a:uLnTx/>
                <a:uFillTx/>
                <a:latin typeface="Verdana"/>
                <a:ea typeface="+mn-ea"/>
                <a:cs typeface="+mn-cs"/>
              </a:rPr>
              <a:t>organize</a:t>
            </a:r>
            <a:r>
              <a:rPr kumimoji="0" lang="fr-CA" sz="2800" b="0" i="1" u="none" strike="noStrike" kern="0" cap="none" spc="0" normalizeH="0" baseline="0" noProof="0" dirty="0" smtClean="0">
                <a:ln>
                  <a:noFill/>
                </a:ln>
                <a:solidFill>
                  <a:srgbClr val="00B050"/>
                </a:solidFill>
                <a:effectLst/>
                <a:uLnTx/>
                <a:uFillTx/>
                <a:latin typeface="Verdana"/>
                <a:ea typeface="+mn-ea"/>
                <a:cs typeface="+mn-cs"/>
              </a:rPr>
              <a:t> and </a:t>
            </a:r>
            <a:r>
              <a:rPr kumimoji="0" lang="fr-CA" sz="2800" b="0" i="1" u="none" strike="noStrike" kern="0" cap="none" spc="0" normalizeH="0" baseline="0" noProof="0" dirty="0" err="1" smtClean="0">
                <a:ln>
                  <a:noFill/>
                </a:ln>
                <a:solidFill>
                  <a:srgbClr val="00B050"/>
                </a:solidFill>
                <a:effectLst/>
                <a:uLnTx/>
                <a:uFillTx/>
                <a:latin typeface="Verdana"/>
                <a:ea typeface="+mn-ea"/>
                <a:cs typeface="+mn-cs"/>
              </a:rPr>
              <a:t>freedom</a:t>
            </a:r>
            <a:endParaRPr kumimoji="0" lang="fr-CA" sz="2800" b="0" i="1" u="none" strike="noStrike" kern="0" cap="none" spc="0" normalizeH="0" baseline="0" noProof="0" dirty="0" smtClean="0">
              <a:ln>
                <a:noFill/>
              </a:ln>
              <a:solidFill>
                <a:srgbClr val="00B050"/>
              </a:solidFill>
              <a:effectLst/>
              <a:uLnTx/>
              <a:uFillTx/>
              <a:latin typeface="Verdana"/>
              <a:ea typeface="+mn-ea"/>
              <a:cs typeface="+mn-cs"/>
            </a:endParaRPr>
          </a:p>
          <a:p>
            <a:pPr marL="0" lvl="0" indent="0">
              <a:buNone/>
            </a:pPr>
            <a:r>
              <a:rPr kumimoji="0" lang="fr-CA" sz="2800" b="0" i="1" u="none" strike="noStrike" kern="0" cap="none" spc="0" normalizeH="0" baseline="0" noProof="0" dirty="0" smtClean="0">
                <a:ln>
                  <a:noFill/>
                </a:ln>
                <a:solidFill>
                  <a:srgbClr val="00B050"/>
                </a:solidFill>
                <a:effectLst/>
                <a:uLnTx/>
                <a:uFillTx/>
                <a:latin typeface="Verdana"/>
                <a:ea typeface="+mn-ea"/>
                <a:cs typeface="+mn-cs"/>
              </a:rPr>
              <a:t>of speech</a:t>
            </a:r>
          </a:p>
          <a:p>
            <a:pPr marL="0" indent="0">
              <a:buNone/>
            </a:pPr>
            <a:endParaRPr lang="en-CA" dirty="0" smtClean="0"/>
          </a:p>
          <a:p>
            <a:pPr lvl="0" fontAlgn="base">
              <a:spcAft>
                <a:spcPct val="0"/>
              </a:spcAft>
              <a:buClr>
                <a:srgbClr val="5D87A1"/>
              </a:buClr>
              <a:buFont typeface="Wingdings" pitchFamily="2" charset="2"/>
              <a:buChar char="§"/>
            </a:pP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Held</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The internet, social media and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smart-phones</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erode</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barriers</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to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employee</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participation in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workplace</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democracy</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but do not replace the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effectiveness</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of one to one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communcation</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a:t>
            </a:r>
          </a:p>
          <a:p>
            <a:pPr lvl="0" fontAlgn="base">
              <a:spcAft>
                <a:spcPct val="0"/>
              </a:spcAft>
              <a:buClr>
                <a:srgbClr val="5D87A1"/>
              </a:buClr>
              <a:buFont typeface="Wingdings" pitchFamily="2" charset="2"/>
              <a:buChar char="§"/>
            </a:pPr>
            <a:endParaRPr kumimoji="0" lang="fr-CA" sz="2400" b="0" i="1" u="none" strike="noStrike" kern="0" cap="none" spc="0" normalizeH="0" baseline="0" noProof="0" dirty="0" smtClean="0">
              <a:ln>
                <a:noFill/>
              </a:ln>
              <a:solidFill>
                <a:srgbClr val="000000"/>
              </a:solidFill>
              <a:effectLst/>
              <a:uLnTx/>
              <a:uFillTx/>
              <a:latin typeface="Verdana"/>
              <a:ea typeface="+mn-ea"/>
              <a:cs typeface="+mn-cs"/>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20</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9" name="TextBox 8"/>
          <p:cNvSpPr txBox="1"/>
          <p:nvPr/>
        </p:nvSpPr>
        <p:spPr>
          <a:xfrm>
            <a:off x="899592" y="5085184"/>
            <a:ext cx="6624736" cy="1298817"/>
          </a:xfrm>
          <a:prstGeom prst="rect">
            <a:avLst/>
          </a:prstGeom>
          <a:noFill/>
        </p:spPr>
        <p:txBody>
          <a:bodyPr wrap="square" rtlCol="0">
            <a:spAutoFit/>
          </a:bodyPr>
          <a:lstStyle/>
          <a:p>
            <a:pPr marL="463550" lvl="1" indent="-6350" fontAlgn="base">
              <a:spcBef>
                <a:spcPct val="20000"/>
              </a:spcBef>
              <a:spcAft>
                <a:spcPct val="0"/>
              </a:spcAft>
              <a:buClr>
                <a:srgbClr val="5D87A1"/>
              </a:buClr>
            </a:pPr>
            <a:r>
              <a:rPr kumimoji="0" lang="fr-CA" sz="2000" b="0" i="1" u="none" strike="noStrike" kern="0" cap="none" spc="0" normalizeH="0" baseline="0" noProof="0" dirty="0" err="1" smtClean="0">
                <a:ln>
                  <a:noFill/>
                </a:ln>
                <a:solidFill>
                  <a:srgbClr val="000000"/>
                </a:solidFill>
                <a:effectLst/>
                <a:uLnTx/>
                <a:uFillTx/>
                <a:latin typeface="Verdana"/>
                <a:ea typeface="+mn-ea"/>
                <a:cs typeface="+mn-cs"/>
              </a:rPr>
              <a:t>Re</a:t>
            </a:r>
            <a:r>
              <a:rPr kumimoji="0" lang="fr-CA" sz="2000" b="0" i="1" u="none" strike="noStrike" kern="0" cap="none" spc="0" normalizeH="0" baseline="0" noProof="0" dirty="0" smtClean="0">
                <a:ln>
                  <a:noFill/>
                </a:ln>
                <a:solidFill>
                  <a:srgbClr val="000000"/>
                </a:solidFill>
                <a:effectLst/>
                <a:uLnTx/>
                <a:uFillTx/>
                <a:latin typeface="Verdana"/>
                <a:ea typeface="+mn-ea"/>
                <a:cs typeface="+mn-cs"/>
              </a:rPr>
              <a:t> Certain </a:t>
            </a:r>
            <a:r>
              <a:rPr kumimoji="0" lang="fr-CA" sz="2000" b="0" i="1" u="none" strike="noStrike" kern="0" cap="none" spc="0" normalizeH="0" baseline="0" noProof="0" dirty="0" err="1" smtClean="0">
                <a:ln>
                  <a:noFill/>
                </a:ln>
                <a:solidFill>
                  <a:srgbClr val="000000"/>
                </a:solidFill>
                <a:effectLst/>
                <a:uLnTx/>
                <a:uFillTx/>
                <a:latin typeface="Verdana"/>
                <a:ea typeface="+mn-ea"/>
                <a:cs typeface="+mn-cs"/>
              </a:rPr>
              <a:t>Employees</a:t>
            </a:r>
            <a:r>
              <a:rPr kumimoji="0" lang="fr-CA" sz="2000" b="0" i="1" u="none" strike="noStrike" kern="0" cap="none" spc="0" normalizeH="0" baseline="0" noProof="0" dirty="0" smtClean="0">
                <a:ln>
                  <a:noFill/>
                </a:ln>
                <a:solidFill>
                  <a:srgbClr val="000000"/>
                </a:solidFill>
                <a:effectLst/>
                <a:uLnTx/>
                <a:uFillTx/>
                <a:latin typeface="Verdana"/>
                <a:ea typeface="+mn-ea"/>
                <a:cs typeface="+mn-cs"/>
              </a:rPr>
              <a:t> of BCAA</a:t>
            </a:r>
            <a:r>
              <a:rPr kumimoji="0" lang="fr-CA" sz="2000" b="0" i="0" u="none" strike="noStrike" kern="0" cap="none" spc="0" normalizeH="0" baseline="0" noProof="0" dirty="0" smtClean="0">
                <a:ln>
                  <a:noFill/>
                </a:ln>
                <a:solidFill>
                  <a:srgbClr val="000000"/>
                </a:solidFill>
                <a:effectLst/>
                <a:uLnTx/>
                <a:uFillTx/>
                <a:latin typeface="Verdana"/>
                <a:ea typeface="+mn-ea"/>
                <a:cs typeface="+mn-cs"/>
              </a:rPr>
              <a:t>, BCLRB B106/2011, </a:t>
            </a:r>
            <a:r>
              <a:rPr kumimoji="0" lang="fr-CA" sz="2000" b="0" i="0" u="none" strike="noStrike" kern="0" cap="none" spc="0" normalizeH="0" baseline="0" noProof="0" dirty="0" err="1" smtClean="0">
                <a:ln>
                  <a:noFill/>
                </a:ln>
                <a:solidFill>
                  <a:srgbClr val="000000"/>
                </a:solidFill>
                <a:effectLst/>
                <a:uLnTx/>
                <a:uFillTx/>
                <a:latin typeface="Verdana"/>
                <a:ea typeface="+mn-ea"/>
                <a:cs typeface="+mn-cs"/>
              </a:rPr>
              <a:t>at</a:t>
            </a:r>
            <a:r>
              <a:rPr kumimoji="0" lang="fr-CA" sz="2000" b="0" i="0" u="none" strike="noStrike" kern="0" cap="none" spc="0" normalizeH="0" baseline="0" noProof="0" dirty="0" smtClean="0">
                <a:ln>
                  <a:noFill/>
                </a:ln>
                <a:solidFill>
                  <a:srgbClr val="000000"/>
                </a:solidFill>
                <a:effectLst/>
                <a:uLnTx/>
                <a:uFillTx/>
                <a:latin typeface="Verdana"/>
                <a:ea typeface="+mn-ea"/>
                <a:cs typeface="+mn-cs"/>
              </a:rPr>
              <a:t> ¶43-48 and BCLRB B184/2011</a:t>
            </a:r>
          </a:p>
          <a:p>
            <a:pPr lvl="0">
              <a:spcBef>
                <a:spcPct val="20000"/>
              </a:spcBef>
            </a:pPr>
            <a:endParaRPr lang="en-CA" sz="3200" dirty="0">
              <a:solidFill>
                <a:prstClr val="black"/>
              </a:solidFill>
            </a:endParaRPr>
          </a:p>
        </p:txBody>
      </p:sp>
    </p:spTree>
    <p:extLst>
      <p:ext uri="{BB962C8B-B14F-4D97-AF65-F5344CB8AC3E}">
        <p14:creationId xmlns:p14="http://schemas.microsoft.com/office/powerpoint/2010/main" val="2968407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6707088" cy="5976664"/>
          </a:xfrm>
        </p:spPr>
        <p:txBody>
          <a:bodyPr>
            <a:normAutofit lnSpcReduction="10000"/>
          </a:bodyPr>
          <a:lstStyle/>
          <a:p>
            <a:pPr marL="0" indent="0">
              <a:buNone/>
            </a:pPr>
            <a:r>
              <a:rPr kumimoji="0" lang="en-US" sz="2800" b="1" i="0" u="none" strike="noStrike" kern="0" cap="none" spc="0" normalizeH="0" baseline="0" noProof="0" dirty="0" smtClean="0">
                <a:ln>
                  <a:noFill/>
                </a:ln>
                <a:solidFill>
                  <a:srgbClr val="00B050"/>
                </a:solidFill>
                <a:effectLst/>
                <a:uLnTx/>
                <a:uFillTx/>
                <a:latin typeface="Verdana"/>
                <a:ea typeface="+mj-ea"/>
                <a:cs typeface="+mj-cs"/>
              </a:rPr>
              <a:t>U.S. National Labor Relations Board Settlement </a:t>
            </a:r>
          </a:p>
          <a:p>
            <a:pPr marL="0" indent="0">
              <a:buNone/>
            </a:pPr>
            <a:r>
              <a:rPr kumimoji="0" lang="en-US" sz="2400" b="1" i="0" u="none" strike="noStrike" kern="0" cap="none" spc="0" normalizeH="0" baseline="0" noProof="0" dirty="0" smtClean="0">
                <a:ln>
                  <a:noFill/>
                </a:ln>
                <a:solidFill>
                  <a:srgbClr val="00B050"/>
                </a:solidFill>
                <a:effectLst/>
                <a:uLnTx/>
                <a:uFillTx/>
                <a:latin typeface="Verdana"/>
                <a:ea typeface="+mj-ea"/>
                <a:cs typeface="+mj-cs"/>
              </a:rPr>
              <a:t>(February 8, 2011)</a:t>
            </a:r>
          </a:p>
          <a:p>
            <a:pPr marL="0" indent="0">
              <a:buNone/>
            </a:pPr>
            <a:endParaRPr lang="en-US" sz="2800" b="1" kern="0" dirty="0">
              <a:solidFill>
                <a:srgbClr val="00B050"/>
              </a:solidFill>
              <a:latin typeface="Verdana"/>
              <a:ea typeface="+mj-ea"/>
              <a:cs typeface="+mj-cs"/>
            </a:endParaRPr>
          </a:p>
          <a:p>
            <a:pPr lvl="0" fontAlgn="base">
              <a:lnSpc>
                <a:spcPct val="90000"/>
              </a:lnSpc>
              <a:spcAft>
                <a:spcPct val="0"/>
              </a:spcAft>
              <a:buClr>
                <a:srgbClr val="5D87A1"/>
              </a:buClr>
              <a:buFont typeface="Wingdings" pitchFamily="2" charset="2"/>
              <a:buChar char="§"/>
            </a:pPr>
            <a:r>
              <a:rPr kumimoji="0" lang="en-US" sz="2000" b="0" i="0" u="none" strike="noStrike" kern="0" cap="none" spc="0" normalizeH="0" baseline="0" noProof="0" dirty="0" smtClean="0">
                <a:ln>
                  <a:noFill/>
                </a:ln>
                <a:solidFill>
                  <a:srgbClr val="000000"/>
                </a:solidFill>
                <a:effectLst/>
                <a:uLnTx/>
                <a:uFillTx/>
                <a:latin typeface="Verdana"/>
                <a:ea typeface="+mn-ea"/>
                <a:cs typeface="+mn-cs"/>
              </a:rPr>
              <a:t>Dismissal of Connecticut ambulance service employee for posting negative comments about a supervisor on her Facebook page</a:t>
            </a:r>
          </a:p>
          <a:p>
            <a:pPr lvl="0" fontAlgn="base">
              <a:lnSpc>
                <a:spcPct val="90000"/>
              </a:lnSpc>
              <a:spcAft>
                <a:spcPct val="0"/>
              </a:spcAft>
              <a:buClr>
                <a:srgbClr val="5D87A1"/>
              </a:buClr>
              <a:buFont typeface="Wingdings" pitchFamily="2" charset="2"/>
              <a:buChar char="§"/>
            </a:pPr>
            <a:endParaRPr kumimoji="0" lang="en-US" sz="10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lnSpc>
                <a:spcPct val="90000"/>
              </a:lnSpc>
              <a:spcAft>
                <a:spcPct val="0"/>
              </a:spcAft>
              <a:buClr>
                <a:srgbClr val="5D87A1"/>
              </a:buClr>
              <a:buFont typeface="Wingdings" pitchFamily="2" charset="2"/>
              <a:buChar char="§"/>
            </a:pPr>
            <a:r>
              <a:rPr kumimoji="0" lang="en-US" sz="2000" b="0" i="0" u="none" strike="noStrike" kern="0" cap="none" spc="0" normalizeH="0" baseline="0" noProof="0" dirty="0" smtClean="0">
                <a:ln>
                  <a:noFill/>
                </a:ln>
                <a:solidFill>
                  <a:srgbClr val="000000"/>
                </a:solidFill>
                <a:effectLst/>
                <a:uLnTx/>
                <a:uFillTx/>
                <a:latin typeface="Verdana"/>
                <a:ea typeface="+mn-ea"/>
                <a:cs typeface="+mn-cs"/>
              </a:rPr>
              <a:t>Overly broad rules in Employee Handbook regarding blogging, internet posting and communications between employees</a:t>
            </a:r>
          </a:p>
          <a:p>
            <a:pPr lvl="0" fontAlgn="base">
              <a:lnSpc>
                <a:spcPct val="90000"/>
              </a:lnSpc>
              <a:spcAft>
                <a:spcPct val="0"/>
              </a:spcAft>
              <a:buClr>
                <a:srgbClr val="5D87A1"/>
              </a:buClr>
              <a:buFont typeface="Wingdings" pitchFamily="2" charset="2"/>
              <a:buChar char="§"/>
            </a:pPr>
            <a:endParaRPr kumimoji="0" lang="en-US" sz="10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lnSpc>
                <a:spcPct val="90000"/>
              </a:lnSpc>
              <a:spcAft>
                <a:spcPct val="0"/>
              </a:spcAft>
              <a:buClr>
                <a:srgbClr val="5D87A1"/>
              </a:buClr>
              <a:buFont typeface="Wingdings" pitchFamily="2" charset="2"/>
              <a:buChar char="§"/>
            </a:pPr>
            <a:r>
              <a:rPr kumimoji="0" lang="en-US" sz="2000" b="0" i="0" u="none" strike="noStrike" kern="0" cap="none" spc="0" normalizeH="0" baseline="0" noProof="0" dirty="0" smtClean="0">
                <a:ln>
                  <a:noFill/>
                </a:ln>
                <a:solidFill>
                  <a:srgbClr val="000000"/>
                </a:solidFill>
                <a:effectLst/>
                <a:uLnTx/>
                <a:uFillTx/>
                <a:latin typeface="Verdana"/>
                <a:ea typeface="+mn-ea"/>
                <a:cs typeface="+mn-cs"/>
              </a:rPr>
              <a:t>The Employer agreed to revise the Handbook rules to ensure that they did not prevent employees from discussing their wages, hours and working conditions with co-workers and others while not at work</a:t>
            </a:r>
          </a:p>
          <a:p>
            <a:pPr lvl="0" fontAlgn="base">
              <a:lnSpc>
                <a:spcPct val="90000"/>
              </a:lnSpc>
              <a:spcAft>
                <a:spcPct val="0"/>
              </a:spcAft>
              <a:buClr>
                <a:srgbClr val="5D87A1"/>
              </a:buClr>
              <a:buFont typeface="Wingdings" pitchFamily="2" charset="2"/>
              <a:buChar char="§"/>
            </a:pPr>
            <a:endParaRPr kumimoji="0" lang="en-US" sz="10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lnSpc>
                <a:spcPct val="90000"/>
              </a:lnSpc>
              <a:spcAft>
                <a:spcPct val="0"/>
              </a:spcAft>
              <a:buClr>
                <a:srgbClr val="5D87A1"/>
              </a:buClr>
              <a:buFont typeface="Wingdings" pitchFamily="2" charset="2"/>
              <a:buChar char="§"/>
            </a:pPr>
            <a:r>
              <a:rPr kumimoji="0" lang="en-US" sz="2000" b="0" i="0" u="none" strike="noStrike" kern="0" cap="none" spc="0" normalizeH="0" baseline="0" noProof="0" dirty="0" smtClean="0">
                <a:ln>
                  <a:noFill/>
                </a:ln>
                <a:solidFill>
                  <a:srgbClr val="000000"/>
                </a:solidFill>
                <a:effectLst/>
                <a:uLnTx/>
                <a:uFillTx/>
                <a:latin typeface="Verdana"/>
                <a:ea typeface="+mn-ea"/>
                <a:cs typeface="+mn-cs"/>
              </a:rPr>
              <a:t>Dismissal of employee was addressed through a separate “PRIVATE” agreement</a:t>
            </a:r>
          </a:p>
          <a:p>
            <a:pPr marL="0" indent="0">
              <a:buNone/>
            </a:pPr>
            <a:endParaRPr lang="en-CA" sz="24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21</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16428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704089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7858"/>
            <a:ext cx="6491064" cy="5899494"/>
          </a:xfrm>
        </p:spPr>
        <p:txBody>
          <a:bodyPr>
            <a:normAutofit/>
          </a:bodyPr>
          <a:lstStyle/>
          <a:p>
            <a:pPr marL="0" indent="0">
              <a:buNone/>
            </a:pPr>
            <a:r>
              <a:rPr kumimoji="0" lang="en-US" b="1" i="1" u="none" strike="noStrike" kern="0" cap="none" spc="0" normalizeH="0" baseline="0" noProof="0" dirty="0" smtClean="0">
                <a:ln>
                  <a:noFill/>
                </a:ln>
                <a:solidFill>
                  <a:srgbClr val="00B050"/>
                </a:solidFill>
                <a:effectLst/>
                <a:uLnTx/>
                <a:uFillTx/>
                <a:latin typeface="Verdana"/>
                <a:ea typeface="+mj-ea"/>
                <a:cs typeface="+mj-cs"/>
              </a:rPr>
              <a:t>Schulte</a:t>
            </a:r>
            <a:r>
              <a:rPr kumimoji="0" lang="en-US" b="1" i="0" u="none" strike="noStrike" kern="0" cap="none" spc="0" normalizeH="0" baseline="0" noProof="0" dirty="0" smtClean="0">
                <a:ln>
                  <a:noFill/>
                </a:ln>
                <a:solidFill>
                  <a:srgbClr val="00B050"/>
                </a:solidFill>
                <a:effectLst/>
                <a:uLnTx/>
                <a:uFillTx/>
                <a:latin typeface="Verdana"/>
                <a:ea typeface="+mj-ea"/>
                <a:cs typeface="+mj-cs"/>
              </a:rPr>
              <a:t> (NLRB - 2011)</a:t>
            </a:r>
          </a:p>
          <a:p>
            <a:pPr marL="0" indent="0">
              <a:buNone/>
            </a:pPr>
            <a:endParaRPr lang="en-US" sz="2800" b="1" kern="0" dirty="0">
              <a:solidFill>
                <a:srgbClr val="00B050"/>
              </a:solidFill>
              <a:latin typeface="Verdana"/>
              <a:ea typeface="+mj-ea"/>
              <a:cs typeface="+mj-cs"/>
            </a:endParaRPr>
          </a:p>
          <a:p>
            <a:pPr lvl="0" fontAlgn="base">
              <a:lnSpc>
                <a:spcPct val="90000"/>
              </a:lnSpc>
              <a:spcAft>
                <a:spcPct val="0"/>
              </a:spcAft>
              <a:buClr>
                <a:srgbClr val="5D87A1"/>
              </a:buClr>
              <a:buFont typeface="Wingdings" pitchFamily="2" charset="2"/>
              <a:buChar char="§"/>
            </a:pPr>
            <a:r>
              <a:rPr kumimoji="0" lang="en-US" sz="2800" b="0" i="0" u="none" strike="noStrike" kern="0" cap="none" spc="0" normalizeH="0" baseline="0" noProof="0" dirty="0" smtClean="0">
                <a:ln>
                  <a:noFill/>
                </a:ln>
                <a:solidFill>
                  <a:srgbClr val="000000"/>
                </a:solidFill>
                <a:effectLst/>
                <a:uLnTx/>
                <a:uFillTx/>
                <a:latin typeface="Verdana"/>
                <a:ea typeface="+mn-ea"/>
                <a:cs typeface="+mn-cs"/>
              </a:rPr>
              <a:t>Employee alleged that he was dismissed because of discussions of employer’s overtime policy</a:t>
            </a:r>
          </a:p>
          <a:p>
            <a:pPr lvl="0" fontAlgn="base">
              <a:lnSpc>
                <a:spcPct val="90000"/>
              </a:lnSpc>
              <a:spcAft>
                <a:spcPct val="0"/>
              </a:spcAft>
              <a:buClr>
                <a:srgbClr val="5D87A1"/>
              </a:buClr>
              <a:buNone/>
            </a:pPr>
            <a:endParaRPr kumimoji="0" lang="en-US" sz="28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lnSpc>
                <a:spcPct val="90000"/>
              </a:lnSpc>
              <a:spcAft>
                <a:spcPct val="0"/>
              </a:spcAft>
              <a:buClr>
                <a:srgbClr val="5D87A1"/>
              </a:buClr>
              <a:buFont typeface="Wingdings" pitchFamily="2" charset="2"/>
              <a:buChar char="§"/>
            </a:pPr>
            <a:r>
              <a:rPr kumimoji="0" lang="en-US" sz="2800" b="0" i="0" u="none" strike="noStrike" kern="0" cap="none" spc="0" normalizeH="0" baseline="0" noProof="0" dirty="0" smtClean="0">
                <a:ln>
                  <a:noFill/>
                </a:ln>
                <a:solidFill>
                  <a:srgbClr val="000000"/>
                </a:solidFill>
                <a:effectLst/>
                <a:uLnTx/>
                <a:uFillTx/>
                <a:latin typeface="Verdana"/>
                <a:ea typeface="+mn-ea"/>
                <a:cs typeface="+mn-cs"/>
              </a:rPr>
              <a:t>Employer alleged that his dismissal was due to his reference of job title as “</a:t>
            </a:r>
            <a:r>
              <a:rPr kumimoji="0" lang="en-US" sz="2800" b="0" i="0" u="none" strike="noStrike" kern="0" cap="none" spc="0" normalizeH="0" baseline="0" noProof="0" dirty="0" err="1" smtClean="0">
                <a:ln>
                  <a:noFill/>
                </a:ln>
                <a:solidFill>
                  <a:srgbClr val="000000"/>
                </a:solidFill>
                <a:effectLst/>
                <a:uLnTx/>
                <a:uFillTx/>
                <a:latin typeface="Verdana"/>
                <a:ea typeface="+mn-ea"/>
                <a:cs typeface="+mn-cs"/>
              </a:rPr>
              <a:t>fucktard</a:t>
            </a:r>
            <a:r>
              <a:rPr kumimoji="0" lang="en-US" sz="2800" b="0" i="0" u="none" strike="noStrike" kern="0" cap="none" spc="0" normalizeH="0" baseline="0" noProof="0" dirty="0" smtClean="0">
                <a:ln>
                  <a:noFill/>
                </a:ln>
                <a:solidFill>
                  <a:srgbClr val="000000"/>
                </a:solidFill>
                <a:effectLst/>
                <a:uLnTx/>
                <a:uFillTx/>
                <a:latin typeface="Verdana"/>
                <a:ea typeface="+mn-ea"/>
                <a:cs typeface="+mn-cs"/>
              </a:rPr>
              <a:t>” on his LinkedIn account</a:t>
            </a: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22</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9951947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697858"/>
            <a:ext cx="8075241" cy="5539454"/>
          </a:xfrm>
        </p:spPr>
        <p:txBody>
          <a:bodyPr>
            <a:normAutofit/>
          </a:bodyPr>
          <a:lstStyle/>
          <a:p>
            <a:pPr marL="0" indent="0">
              <a:buNone/>
            </a:pPr>
            <a:r>
              <a:rPr kumimoji="0" lang="en-US" sz="3600" b="1" i="0" u="none" strike="noStrike" kern="0" cap="none" spc="0" normalizeH="0" baseline="0" noProof="0" dirty="0" smtClean="0">
                <a:ln>
                  <a:noFill/>
                </a:ln>
                <a:solidFill>
                  <a:srgbClr val="00B050"/>
                </a:solidFill>
                <a:effectLst/>
                <a:uLnTx/>
                <a:uFillTx/>
                <a:latin typeface="Verdana"/>
                <a:ea typeface="+mj-ea"/>
                <a:cs typeface="+mj-cs"/>
              </a:rPr>
              <a:t>Hispanics United </a:t>
            </a:r>
          </a:p>
          <a:p>
            <a:pPr marL="0" indent="0">
              <a:buNone/>
            </a:pPr>
            <a:r>
              <a:rPr kumimoji="0" lang="en-US" sz="3600" b="1" i="0" u="none" strike="noStrike" kern="0" cap="none" spc="0" normalizeH="0" baseline="0" noProof="0" dirty="0" smtClean="0">
                <a:ln>
                  <a:noFill/>
                </a:ln>
                <a:solidFill>
                  <a:srgbClr val="00B050"/>
                </a:solidFill>
                <a:effectLst/>
                <a:uLnTx/>
                <a:uFillTx/>
                <a:latin typeface="Verdana"/>
                <a:ea typeface="+mj-ea"/>
                <a:cs typeface="+mj-cs"/>
              </a:rPr>
              <a:t>(NLRB - 2011)</a:t>
            </a:r>
          </a:p>
          <a:p>
            <a:pPr marL="0" indent="0" algn="ctr">
              <a:buNone/>
            </a:pPr>
            <a:endParaRPr lang="en-US" sz="28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kumimoji="0" lang="en-US" sz="2800" b="0" i="0" u="none" strike="noStrike" kern="0" cap="none" spc="0" normalizeH="0" baseline="0" noProof="0" dirty="0" smtClean="0">
                <a:ln>
                  <a:noFill/>
                </a:ln>
                <a:solidFill>
                  <a:srgbClr val="000000"/>
                </a:solidFill>
                <a:effectLst/>
                <a:uLnTx/>
                <a:uFillTx/>
                <a:latin typeface="Verdana"/>
                <a:ea typeface="+mn-ea"/>
                <a:cs typeface="+mn-cs"/>
              </a:rPr>
              <a:t>NLRB found that a Facebook discussion between employees was activity for the purpose of collective bargaining and entitled to protection</a:t>
            </a:r>
          </a:p>
          <a:p>
            <a:pPr marL="0" indent="0" algn="ctr">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23</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5334481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003232" cy="4752528"/>
          </a:xfrm>
        </p:spPr>
        <p:txBody>
          <a:bodyPr>
            <a:normAutofit/>
          </a:bodyPr>
          <a:lstStyle/>
          <a:p>
            <a:pPr marL="0" indent="0" algn="ctr">
              <a:buNone/>
            </a:pPr>
            <a:endParaRPr lang="en-US" sz="28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ea typeface="+mn-ea"/>
                <a:cs typeface="+mn-cs"/>
              </a:rPr>
              <a:t>Employee dismissed for Facebook comments</a:t>
            </a:r>
          </a:p>
          <a:p>
            <a:pPr lvl="0"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ea typeface="+mn-ea"/>
                <a:cs typeface="+mn-cs"/>
              </a:rPr>
              <a:t>Employee claimed to be a Whistleblower in reporting the misconduct of a co-worker</a:t>
            </a:r>
          </a:p>
          <a:p>
            <a:pPr lvl="0"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ea typeface="+mn-ea"/>
                <a:cs typeface="+mn-cs"/>
              </a:rPr>
              <a:t>The Board found that the comments were not protected because she was not a Whistleblower and the comments had a limited connection to the terms and conditions of her employment</a:t>
            </a:r>
          </a:p>
          <a:p>
            <a:pPr lvl="0"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ea typeface="+mn-ea"/>
                <a:cs typeface="+mn-cs"/>
              </a:rPr>
              <a:t>Comments were not directed to other employees so it was not a concerted activity nor were they about the terms of employment</a:t>
            </a:r>
          </a:p>
          <a:p>
            <a:pPr marL="0" indent="0" algn="ctr">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24</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a:off x="611560" y="260648"/>
            <a:ext cx="5472608" cy="1477328"/>
          </a:xfrm>
          <a:prstGeom prst="rect">
            <a:avLst/>
          </a:prstGeom>
          <a:noFill/>
        </p:spPr>
        <p:txBody>
          <a:bodyPr wrap="square" rtlCol="0">
            <a:spAutoFit/>
          </a:bodyPr>
          <a:lstStyle/>
          <a:p>
            <a:pPr lvl="0">
              <a:spcBef>
                <a:spcPct val="20000"/>
              </a:spcBef>
            </a:pPr>
            <a:r>
              <a:rPr lang="en-US" sz="3000" b="1" kern="0" dirty="0">
                <a:solidFill>
                  <a:srgbClr val="00B050"/>
                </a:solidFill>
                <a:latin typeface="Verdana"/>
              </a:rPr>
              <a:t>The Rock Wood Fire Pizza &amp; Spirits (NLRB - 2011)</a:t>
            </a:r>
          </a:p>
        </p:txBody>
      </p:sp>
    </p:spTree>
    <p:extLst>
      <p:ext uri="{BB962C8B-B14F-4D97-AF65-F5344CB8AC3E}">
        <p14:creationId xmlns:p14="http://schemas.microsoft.com/office/powerpoint/2010/main" val="12872705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6059016" cy="5577483"/>
          </a:xfrm>
        </p:spPr>
        <p:txBody>
          <a:bodyPr>
            <a:normAutofit lnSpcReduction="10000"/>
          </a:bodyPr>
          <a:lstStyle/>
          <a:p>
            <a:pPr marL="0" indent="0">
              <a:buNone/>
            </a:pPr>
            <a:r>
              <a:rPr kumimoji="0" lang="en-US" b="1" i="0" u="none" strike="noStrike" kern="0" cap="none" spc="0" normalizeH="0" baseline="0" noProof="0" dirty="0" smtClean="0">
                <a:ln>
                  <a:noFill/>
                </a:ln>
                <a:solidFill>
                  <a:srgbClr val="00B050"/>
                </a:solidFill>
                <a:effectLst/>
                <a:uLnTx/>
                <a:uFillTx/>
                <a:latin typeface="Verdana"/>
                <a:ea typeface="+mj-ea"/>
                <a:cs typeface="+mj-cs"/>
              </a:rPr>
              <a:t>Wal-Mart (NLRB – 2011)</a:t>
            </a:r>
          </a:p>
          <a:p>
            <a:pPr marL="0" indent="0">
              <a:buNone/>
            </a:pPr>
            <a:endParaRPr lang="en-US" sz="28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kumimoji="0" lang="en-US" sz="2800" b="0" i="0" u="none" strike="noStrike" kern="0" cap="none" spc="0" normalizeH="0" baseline="0" noProof="0" dirty="0" smtClean="0">
                <a:ln>
                  <a:noFill/>
                </a:ln>
                <a:solidFill>
                  <a:srgbClr val="000000"/>
                </a:solidFill>
                <a:effectLst/>
                <a:uLnTx/>
                <a:uFillTx/>
                <a:latin typeface="Verdana"/>
                <a:ea typeface="+mn-ea"/>
                <a:cs typeface="+mn-cs"/>
              </a:rPr>
              <a:t>Individual gripe to other employees did not constitute a protected activity</a:t>
            </a:r>
          </a:p>
          <a:p>
            <a:pPr lvl="0" fontAlgn="base">
              <a:spcAft>
                <a:spcPct val="0"/>
              </a:spcAft>
              <a:buClr>
                <a:srgbClr val="5D87A1"/>
              </a:buClr>
              <a:buFont typeface="Wingdings" pitchFamily="2" charset="2"/>
              <a:buChar char="§"/>
            </a:pPr>
            <a:endParaRPr kumimoji="0" lang="en-US" sz="28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Aft>
                <a:spcPct val="0"/>
              </a:spcAft>
              <a:buClr>
                <a:srgbClr val="5D87A1"/>
              </a:buClr>
              <a:buFont typeface="Wingdings" pitchFamily="2" charset="2"/>
              <a:buChar char="§"/>
            </a:pPr>
            <a:r>
              <a:rPr kumimoji="0" lang="en-US" sz="2800" b="0" i="0" u="none" strike="noStrike" kern="0" cap="none" spc="0" normalizeH="0" baseline="0" noProof="0" dirty="0" smtClean="0">
                <a:ln>
                  <a:noFill/>
                </a:ln>
                <a:solidFill>
                  <a:srgbClr val="000000"/>
                </a:solidFill>
                <a:effectLst/>
                <a:uLnTx/>
                <a:uFillTx/>
                <a:latin typeface="Verdana"/>
                <a:ea typeface="+mn-ea"/>
                <a:cs typeface="+mn-cs"/>
              </a:rPr>
              <a:t>The Board found that postings were not an attempt to initiate the group action of employees</a:t>
            </a:r>
          </a:p>
          <a:p>
            <a:pPr lvl="0" fontAlgn="base">
              <a:spcAft>
                <a:spcPct val="0"/>
              </a:spcAft>
              <a:buClr>
                <a:srgbClr val="5D87A1"/>
              </a:buClr>
              <a:buFont typeface="Wingdings" pitchFamily="2" charset="2"/>
              <a:buChar char="§"/>
            </a:pPr>
            <a:endParaRPr kumimoji="0" lang="en-US" sz="28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Aft>
                <a:spcPct val="0"/>
              </a:spcAft>
              <a:buClr>
                <a:srgbClr val="5D87A1"/>
              </a:buClr>
              <a:buFont typeface="Wingdings" pitchFamily="2" charset="2"/>
              <a:buChar char="§"/>
            </a:pPr>
            <a:r>
              <a:rPr kumimoji="0" lang="en-US" sz="2800" b="0" i="0" u="none" strike="noStrike" kern="0" cap="none" spc="0" normalizeH="0" baseline="0" noProof="0" dirty="0" smtClean="0">
                <a:ln>
                  <a:noFill/>
                </a:ln>
                <a:solidFill>
                  <a:srgbClr val="000000"/>
                </a:solidFill>
                <a:effectLst/>
                <a:uLnTx/>
                <a:uFillTx/>
                <a:latin typeface="Verdana"/>
                <a:ea typeface="+mn-ea"/>
                <a:cs typeface="+mn-cs"/>
              </a:rPr>
              <a:t>Discipline of employee was not unlawful</a:t>
            </a: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25</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34422081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6131024" cy="6048672"/>
          </a:xfrm>
        </p:spPr>
        <p:txBody>
          <a:bodyPr>
            <a:normAutofit fontScale="85000" lnSpcReduction="20000"/>
          </a:bodyPr>
          <a:lstStyle/>
          <a:p>
            <a:pPr marL="0" lvl="0" indent="0">
              <a:buNone/>
            </a:pPr>
            <a:r>
              <a:rPr kumimoji="0" lang="fr-CA" sz="3300" b="1" i="0" u="none" strike="noStrike" kern="0" cap="none" spc="0" normalizeH="0" baseline="0" noProof="0" dirty="0" smtClean="0">
                <a:ln>
                  <a:noFill/>
                </a:ln>
                <a:solidFill>
                  <a:srgbClr val="00B050"/>
                </a:solidFill>
                <a:effectLst/>
                <a:uLnTx/>
                <a:uFillTx/>
                <a:latin typeface="Verdana"/>
                <a:ea typeface="+mn-ea"/>
                <a:cs typeface="+mn-cs"/>
              </a:rPr>
              <a:t>Social Media: </a:t>
            </a:r>
          </a:p>
          <a:p>
            <a:pPr marL="0" lvl="0" indent="0">
              <a:buNone/>
            </a:pPr>
            <a:r>
              <a:rPr kumimoji="0" lang="fr-CA" sz="3300" b="1" i="0" u="none" strike="noStrike" kern="0" cap="none" spc="0" normalizeH="0" baseline="0" noProof="0" dirty="0" smtClean="0">
                <a:ln>
                  <a:noFill/>
                </a:ln>
                <a:solidFill>
                  <a:srgbClr val="00B050"/>
                </a:solidFill>
                <a:effectLst/>
                <a:uLnTx/>
                <a:uFillTx/>
                <a:latin typeface="Verdana"/>
                <a:ea typeface="+mn-ea"/>
                <a:cs typeface="+mn-cs"/>
              </a:rPr>
              <a:t/>
            </a:r>
            <a:br>
              <a:rPr kumimoji="0" lang="fr-CA" sz="3300" b="1" i="0" u="none" strike="noStrike" kern="0" cap="none" spc="0" normalizeH="0" baseline="0" noProof="0" dirty="0" smtClean="0">
                <a:ln>
                  <a:noFill/>
                </a:ln>
                <a:solidFill>
                  <a:srgbClr val="00B050"/>
                </a:solidFill>
                <a:effectLst/>
                <a:uLnTx/>
                <a:uFillTx/>
                <a:latin typeface="Verdana"/>
                <a:ea typeface="+mn-ea"/>
                <a:cs typeface="+mn-cs"/>
              </a:rPr>
            </a:br>
            <a:r>
              <a:rPr kumimoji="0" lang="fr-CA" sz="2800" b="1" i="1" u="none" strike="noStrike" kern="0" cap="none" spc="0" normalizeH="0" baseline="0" noProof="0" dirty="0" smtClean="0">
                <a:ln>
                  <a:noFill/>
                </a:ln>
                <a:solidFill>
                  <a:srgbClr val="00B050"/>
                </a:solidFill>
                <a:effectLst/>
                <a:uLnTx/>
                <a:uFillTx/>
                <a:latin typeface="Verdana"/>
                <a:ea typeface="+mn-ea"/>
                <a:cs typeface="+mn-cs"/>
              </a:rPr>
              <a:t>The right to </a:t>
            </a:r>
            <a:r>
              <a:rPr kumimoji="0" lang="fr-CA" sz="2800" b="1" i="1" u="none" strike="noStrike" kern="0" cap="none" spc="0" normalizeH="0" baseline="0" noProof="0" dirty="0" err="1" smtClean="0">
                <a:ln>
                  <a:noFill/>
                </a:ln>
                <a:solidFill>
                  <a:srgbClr val="00B050"/>
                </a:solidFill>
                <a:effectLst/>
                <a:uLnTx/>
                <a:uFillTx/>
                <a:latin typeface="Verdana"/>
                <a:ea typeface="+mn-ea"/>
                <a:cs typeface="+mn-cs"/>
              </a:rPr>
              <a:t>organize</a:t>
            </a:r>
            <a:r>
              <a:rPr kumimoji="0" lang="fr-CA" sz="2800" b="1" i="1" u="none" strike="noStrike" kern="0" cap="none" spc="0" normalizeH="0" baseline="0" noProof="0" dirty="0" smtClean="0">
                <a:ln>
                  <a:noFill/>
                </a:ln>
                <a:solidFill>
                  <a:srgbClr val="00B050"/>
                </a:solidFill>
                <a:effectLst/>
                <a:uLnTx/>
                <a:uFillTx/>
                <a:latin typeface="Verdana"/>
                <a:ea typeface="+mn-ea"/>
                <a:cs typeface="+mn-cs"/>
              </a:rPr>
              <a:t> and </a:t>
            </a:r>
            <a:r>
              <a:rPr kumimoji="0" lang="fr-CA" sz="2800" b="1" i="1" u="none" strike="noStrike" kern="0" cap="none" spc="0" normalizeH="0" baseline="0" noProof="0" dirty="0" err="1" smtClean="0">
                <a:ln>
                  <a:noFill/>
                </a:ln>
                <a:solidFill>
                  <a:srgbClr val="00B050"/>
                </a:solidFill>
                <a:effectLst/>
                <a:uLnTx/>
                <a:uFillTx/>
                <a:latin typeface="Verdana"/>
                <a:ea typeface="+mn-ea"/>
                <a:cs typeface="+mn-cs"/>
              </a:rPr>
              <a:t>freedom</a:t>
            </a:r>
            <a:r>
              <a:rPr kumimoji="0" lang="fr-CA" sz="2800" b="1" i="1" u="none" strike="noStrike" kern="0" cap="none" spc="0" normalizeH="0" baseline="0" noProof="0" dirty="0" smtClean="0">
                <a:ln>
                  <a:noFill/>
                </a:ln>
                <a:solidFill>
                  <a:srgbClr val="00B050"/>
                </a:solidFill>
                <a:effectLst/>
                <a:uLnTx/>
                <a:uFillTx/>
                <a:latin typeface="Verdana"/>
                <a:ea typeface="+mn-ea"/>
                <a:cs typeface="+mn-cs"/>
              </a:rPr>
              <a:t> of speech</a:t>
            </a:r>
          </a:p>
          <a:p>
            <a:pPr marL="0" lvl="0" indent="0" algn="ctr">
              <a:buNone/>
            </a:pPr>
            <a:endParaRPr kumimoji="0" lang="fr-CA" sz="1900" b="0" i="1" u="none" strike="noStrike" kern="0" cap="none" spc="0" normalizeH="0" baseline="0" noProof="0" dirty="0" smtClean="0">
              <a:ln>
                <a:noFill/>
              </a:ln>
              <a:solidFill>
                <a:srgbClr val="00B050"/>
              </a:solidFill>
              <a:effectLst/>
              <a:uLnTx/>
              <a:uFillTx/>
              <a:latin typeface="Verdana"/>
              <a:ea typeface="+mn-ea"/>
              <a:cs typeface="+mn-cs"/>
            </a:endParaRPr>
          </a:p>
          <a:p>
            <a:pPr lvl="0" fontAlgn="base">
              <a:spcAft>
                <a:spcPct val="0"/>
              </a:spcAft>
              <a:buClr>
                <a:srgbClr val="5D87A1"/>
              </a:buClr>
              <a:buFont typeface="Wingdings" pitchFamily="2" charset="2"/>
              <a:buChar char="§"/>
            </a:pPr>
            <a:r>
              <a:rPr kumimoji="0" lang="fr-CA" sz="2800" b="0" i="0" u="none" strike="noStrike" kern="0" cap="none" spc="0" normalizeH="0" baseline="0" noProof="0" dirty="0" smtClean="0">
                <a:ln>
                  <a:noFill/>
                </a:ln>
                <a:solidFill>
                  <a:srgbClr val="000000"/>
                </a:solidFill>
                <a:effectLst/>
                <a:uLnTx/>
                <a:uFillTx/>
                <a:latin typeface="Verdana"/>
                <a:ea typeface="+mn-ea"/>
                <a:cs typeface="+mn-cs"/>
              </a:rPr>
              <a:t>UFCW and IPC CA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decision</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a:t>
            </a:r>
            <a:r>
              <a:rPr kumimoji="0" lang="fr-CA" sz="2800" b="0" i="0" u="none" strike="noStrike" kern="0" cap="none" spc="0" normalizeH="0" baseline="0" noProof="0" dirty="0" err="1" smtClean="0">
                <a:ln>
                  <a:noFill/>
                </a:ln>
                <a:solidFill>
                  <a:srgbClr val="000000"/>
                </a:solidFill>
                <a:effectLst/>
                <a:uLnTx/>
                <a:uFillTx/>
                <a:latin typeface="Verdana"/>
                <a:ea typeface="+mn-ea"/>
                <a:cs typeface="+mn-cs"/>
              </a:rPr>
              <a:t>varied</a:t>
            </a:r>
            <a:r>
              <a:rPr kumimoji="0" lang="fr-CA" sz="2800" b="0" i="0" u="none" strike="noStrike" kern="0" cap="none" spc="0" normalizeH="0" baseline="0" noProof="0" dirty="0" smtClean="0">
                <a:ln>
                  <a:noFill/>
                </a:ln>
                <a:solidFill>
                  <a:srgbClr val="000000"/>
                </a:solidFill>
                <a:effectLst/>
                <a:uLnTx/>
                <a:uFillTx/>
                <a:latin typeface="Verdana"/>
                <a:ea typeface="+mn-ea"/>
                <a:cs typeface="+mn-cs"/>
              </a:rPr>
              <a:t> QB </a:t>
            </a:r>
            <a:r>
              <a:rPr kumimoji="0" lang="en-CA" sz="2800" b="0" i="0" u="none" strike="noStrike" kern="0" cap="none" spc="0" normalizeH="0" baseline="0" noProof="0" dirty="0" smtClean="0">
                <a:ln>
                  <a:noFill/>
                </a:ln>
                <a:solidFill>
                  <a:srgbClr val="000000"/>
                </a:solidFill>
                <a:effectLst/>
                <a:uLnTx/>
                <a:uFillTx/>
                <a:latin typeface="Verdana"/>
                <a:ea typeface="+mn-ea"/>
                <a:cs typeface="+mn-cs"/>
              </a:rPr>
              <a:t>decision</a:t>
            </a:r>
            <a:endParaRPr kumimoji="0" lang="en-CA" sz="26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Aft>
                <a:spcPct val="0"/>
              </a:spcAft>
              <a:buClr>
                <a:srgbClr val="5D87A1"/>
              </a:buClr>
              <a:buFont typeface="Wingdings" pitchFamily="2" charset="2"/>
              <a:buChar char="§"/>
            </a:pPr>
            <a:r>
              <a:rPr kumimoji="0" lang="en-CA" sz="2600" b="0" i="0" u="none" strike="noStrike" kern="0" cap="none" spc="0" normalizeH="0" baseline="0" noProof="0" dirty="0" smtClean="0">
                <a:ln>
                  <a:noFill/>
                </a:ln>
                <a:solidFill>
                  <a:srgbClr val="000000"/>
                </a:solidFill>
                <a:effectLst/>
                <a:uLnTx/>
                <a:uFillTx/>
                <a:latin typeface="Verdana"/>
                <a:ea typeface="+mn-ea"/>
                <a:cs typeface="+mn-cs"/>
              </a:rPr>
              <a:t>In April 2012, the ABCA allowed the appeal in part and held that the relevant provisions of the Act were not invalid, but the application of these </a:t>
            </a:r>
            <a:r>
              <a:rPr kumimoji="0" lang="en-CA" sz="2600" b="0" i="0" u="none" strike="noStrike" kern="0" cap="none" spc="0" normalizeH="0" baseline="0" noProof="0" dirty="0" err="1" smtClean="0">
                <a:ln>
                  <a:noFill/>
                </a:ln>
                <a:solidFill>
                  <a:srgbClr val="000000"/>
                </a:solidFill>
                <a:effectLst/>
                <a:uLnTx/>
                <a:uFillTx/>
                <a:latin typeface="Verdana"/>
                <a:ea typeface="+mn-ea"/>
                <a:cs typeface="+mn-cs"/>
              </a:rPr>
              <a:t>providsion</a:t>
            </a:r>
            <a:r>
              <a:rPr kumimoji="0" lang="en-CA" sz="2600" b="0" i="0" u="none" strike="noStrike" kern="0" cap="none" spc="0" normalizeH="0" baseline="0" noProof="0" dirty="0" smtClean="0">
                <a:ln>
                  <a:noFill/>
                </a:ln>
                <a:solidFill>
                  <a:srgbClr val="000000"/>
                </a:solidFill>
                <a:effectLst/>
                <a:uLnTx/>
                <a:uFillTx/>
                <a:latin typeface="Verdana"/>
                <a:ea typeface="+mn-ea"/>
                <a:cs typeface="+mn-cs"/>
              </a:rPr>
              <a:t> to the activities of the union was unconstitutional</a:t>
            </a:r>
          </a:p>
          <a:p>
            <a:pPr lvl="0" fontAlgn="base">
              <a:spcAft>
                <a:spcPct val="0"/>
              </a:spcAft>
              <a:buClr>
                <a:srgbClr val="5D87A1"/>
              </a:buClr>
              <a:buFont typeface="Wingdings" pitchFamily="2" charset="2"/>
              <a:buChar char="§"/>
            </a:pPr>
            <a:endParaRPr kumimoji="0" lang="fr-CA" sz="2600" b="0" i="0" u="none" strike="noStrike" kern="0" cap="none" spc="0" normalizeH="0" baseline="0" noProof="0" dirty="0" smtClean="0">
              <a:ln>
                <a:noFill/>
              </a:ln>
              <a:solidFill>
                <a:srgbClr val="000000"/>
              </a:solidFill>
              <a:effectLst/>
              <a:uLnTx/>
              <a:uFillTx/>
              <a:latin typeface="Verdana"/>
              <a:ea typeface="+mn-ea"/>
              <a:cs typeface="+mn-cs"/>
            </a:endParaRPr>
          </a:p>
          <a:p>
            <a:pPr lvl="1" fontAlgn="base">
              <a:spcAft>
                <a:spcPct val="0"/>
              </a:spcAft>
              <a:buClr>
                <a:srgbClr val="5D87A1"/>
              </a:buClr>
              <a:buFont typeface="Wingdings" pitchFamily="2" charset="2"/>
              <a:buChar char="§"/>
            </a:pPr>
            <a:r>
              <a:rPr kumimoji="0" lang="fr-CA" sz="2200" b="0" i="1" u="none" strike="noStrike" kern="0" cap="none" spc="0" normalizeH="0" baseline="0" noProof="0" dirty="0" smtClean="0">
                <a:ln>
                  <a:noFill/>
                </a:ln>
                <a:solidFill>
                  <a:srgbClr val="000000"/>
                </a:solidFill>
                <a:effectLst/>
                <a:uLnTx/>
                <a:uFillTx/>
                <a:latin typeface="Verdana"/>
              </a:rPr>
              <a:t>UFCW, Local 401 v. Information &amp; </a:t>
            </a:r>
            <a:r>
              <a:rPr kumimoji="0" lang="fr-CA" sz="2200" b="0" i="1" u="none" strike="noStrike" kern="0" cap="none" spc="0" normalizeH="0" baseline="0" noProof="0" dirty="0" err="1" smtClean="0">
                <a:ln>
                  <a:noFill/>
                </a:ln>
                <a:solidFill>
                  <a:srgbClr val="000000"/>
                </a:solidFill>
                <a:effectLst/>
                <a:uLnTx/>
                <a:uFillTx/>
                <a:latin typeface="Verdana"/>
              </a:rPr>
              <a:t>Privacy</a:t>
            </a:r>
            <a:r>
              <a:rPr kumimoji="0" lang="fr-CA" sz="2200" b="0" i="1" u="none" strike="noStrike" kern="0" cap="none" spc="0" normalizeH="0" baseline="0" noProof="0" dirty="0" smtClean="0">
                <a:ln>
                  <a:noFill/>
                </a:ln>
                <a:solidFill>
                  <a:srgbClr val="000000"/>
                </a:solidFill>
                <a:effectLst/>
                <a:uLnTx/>
                <a:uFillTx/>
                <a:latin typeface="Verdana"/>
              </a:rPr>
              <a:t> </a:t>
            </a:r>
            <a:r>
              <a:rPr kumimoji="0" lang="fr-CA" sz="2200" b="0" i="1" u="none" strike="noStrike" kern="0" cap="none" spc="0" normalizeH="0" baseline="0" noProof="0" dirty="0" err="1" smtClean="0">
                <a:ln>
                  <a:noFill/>
                </a:ln>
                <a:solidFill>
                  <a:srgbClr val="000000"/>
                </a:solidFill>
                <a:effectLst/>
                <a:uLnTx/>
                <a:uFillTx/>
                <a:latin typeface="Verdana"/>
              </a:rPr>
              <a:t>Commissioner</a:t>
            </a:r>
            <a:r>
              <a:rPr kumimoji="0" lang="fr-CA" sz="2200" b="0" i="0" u="none" strike="noStrike" kern="0" cap="none" spc="0" normalizeH="0" baseline="0" noProof="0" dirty="0" smtClean="0">
                <a:ln>
                  <a:noFill/>
                </a:ln>
                <a:solidFill>
                  <a:srgbClr val="000000"/>
                </a:solidFill>
                <a:effectLst/>
                <a:uLnTx/>
                <a:uFillTx/>
                <a:latin typeface="Verdana"/>
              </a:rPr>
              <a:t>, 2011 ABQB 415</a:t>
            </a:r>
          </a:p>
          <a:p>
            <a:pPr lvl="1" fontAlgn="base">
              <a:spcAft>
                <a:spcPct val="0"/>
              </a:spcAft>
              <a:buClr>
                <a:srgbClr val="5D87A1"/>
              </a:buClr>
              <a:buFont typeface="Wingdings" pitchFamily="2" charset="2"/>
              <a:buChar char="§"/>
            </a:pPr>
            <a:endParaRPr kumimoji="0" lang="fr-CA" sz="2200" b="0" i="0" u="none" strike="noStrike" kern="0" cap="none" spc="0" normalizeH="0" baseline="0" noProof="0" dirty="0" smtClean="0">
              <a:ln>
                <a:noFill/>
              </a:ln>
              <a:solidFill>
                <a:srgbClr val="000000"/>
              </a:solidFill>
              <a:effectLst/>
              <a:uLnTx/>
              <a:uFillTx/>
              <a:latin typeface="Verdana"/>
            </a:endParaRPr>
          </a:p>
          <a:p>
            <a:pPr lvl="1" fontAlgn="base">
              <a:spcAft>
                <a:spcPct val="0"/>
              </a:spcAft>
              <a:buClr>
                <a:srgbClr val="5D87A1"/>
              </a:buClr>
              <a:buFont typeface="Wingdings" pitchFamily="2" charset="2"/>
              <a:buChar char="§"/>
            </a:pPr>
            <a:r>
              <a:rPr kumimoji="0" lang="fr-CA" sz="2200" b="0" i="0" u="none" strike="noStrike" kern="0" cap="none" spc="0" normalizeH="0" baseline="0" noProof="0" dirty="0" err="1" smtClean="0">
                <a:ln>
                  <a:noFill/>
                </a:ln>
                <a:solidFill>
                  <a:srgbClr val="000000"/>
                </a:solidFill>
                <a:effectLst/>
                <a:uLnTx/>
                <a:uFillTx/>
                <a:latin typeface="Verdana"/>
              </a:rPr>
              <a:t>Argued</a:t>
            </a:r>
            <a:r>
              <a:rPr kumimoji="0" lang="fr-CA" sz="2200" b="0" i="0" u="none" strike="noStrike" kern="0" cap="none" spc="0" normalizeH="0" baseline="0" noProof="0" dirty="0" smtClean="0">
                <a:ln>
                  <a:noFill/>
                </a:ln>
                <a:solidFill>
                  <a:srgbClr val="000000"/>
                </a:solidFill>
                <a:effectLst/>
                <a:uLnTx/>
                <a:uFillTx/>
                <a:latin typeface="Verdana"/>
              </a:rPr>
              <a:t> in ABCA Jan. 13, 2012, </a:t>
            </a:r>
            <a:r>
              <a:rPr kumimoji="0" lang="fr-CA" sz="2200" b="0" i="0" u="none" strike="noStrike" kern="0" cap="none" spc="0" normalizeH="0" baseline="0" noProof="0" dirty="0" err="1" smtClean="0">
                <a:ln>
                  <a:noFill/>
                </a:ln>
                <a:solidFill>
                  <a:srgbClr val="000000"/>
                </a:solidFill>
                <a:effectLst/>
                <a:uLnTx/>
                <a:uFillTx/>
                <a:latin typeface="Verdana"/>
              </a:rPr>
              <a:t>decision</a:t>
            </a:r>
            <a:r>
              <a:rPr kumimoji="0" lang="fr-CA" sz="2200" b="0" i="0" u="none" strike="noStrike" kern="0" cap="none" spc="0" normalizeH="0" baseline="0" noProof="0" dirty="0" smtClean="0">
                <a:ln>
                  <a:noFill/>
                </a:ln>
                <a:solidFill>
                  <a:srgbClr val="000000"/>
                </a:solidFill>
                <a:effectLst/>
                <a:uLnTx/>
                <a:uFillTx/>
                <a:latin typeface="Verdana"/>
              </a:rPr>
              <a:t> </a:t>
            </a:r>
            <a:r>
              <a:rPr kumimoji="0" lang="fr-CA" sz="2200" b="0" i="0" u="none" strike="noStrike" kern="0" cap="none" spc="0" normalizeH="0" baseline="0" noProof="0" dirty="0" err="1" smtClean="0">
                <a:ln>
                  <a:noFill/>
                </a:ln>
                <a:solidFill>
                  <a:srgbClr val="000000"/>
                </a:solidFill>
                <a:effectLst/>
                <a:uLnTx/>
                <a:uFillTx/>
                <a:latin typeface="Verdana"/>
              </a:rPr>
              <a:t>pending</a:t>
            </a:r>
            <a:endParaRPr kumimoji="0" lang="fr-CA" sz="2200" b="0" i="0" u="none" strike="noStrike" kern="0" cap="none" spc="0" normalizeH="0" baseline="0" noProof="0" dirty="0" smtClean="0">
              <a:ln>
                <a:noFill/>
              </a:ln>
              <a:solidFill>
                <a:srgbClr val="000000"/>
              </a:solidFill>
              <a:effectLst/>
              <a:uLnTx/>
              <a:uFillTx/>
              <a:latin typeface="Verdana"/>
            </a:endParaRPr>
          </a:p>
          <a:p>
            <a:pPr marL="0" indent="0">
              <a:buNone/>
            </a:pPr>
            <a:endParaRPr lang="en-CA" sz="2800" dirty="0"/>
          </a:p>
        </p:txBody>
      </p:sp>
      <p:sp>
        <p:nvSpPr>
          <p:cNvPr id="4" name="Slide Number Placeholder 3"/>
          <p:cNvSpPr>
            <a:spLocks noGrp="1"/>
          </p:cNvSpPr>
          <p:nvPr>
            <p:ph type="sldNum" sz="quarter" idx="12"/>
          </p:nvPr>
        </p:nvSpPr>
        <p:spPr/>
        <p:txBody>
          <a:bodyPr/>
          <a:lstStyle/>
          <a:p>
            <a:fld id="{E26D84C6-BB8D-4A24-AEA3-81A10FA9F01E}" type="slidenum">
              <a:rPr lang="en-CA" smtClean="0"/>
              <a:t>26</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2106931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63490"/>
            <a:ext cx="8075240" cy="4462673"/>
          </a:xfrm>
        </p:spPr>
        <p:txBody>
          <a:bodyPr>
            <a:normAutofit fontScale="92500"/>
          </a:bodyPr>
          <a:lstStyle/>
          <a:p>
            <a:pPr marL="0" indent="0">
              <a:buNone/>
            </a:pPr>
            <a:endParaRPr lang="fr-CA" sz="2800" b="1" kern="0" dirty="0">
              <a:solidFill>
                <a:srgbClr val="00B050"/>
              </a:solidFill>
              <a:latin typeface="Verdana"/>
              <a:ea typeface="+mj-ea"/>
              <a:cs typeface="+mj-cs"/>
            </a:endParaRPr>
          </a:p>
          <a:p>
            <a:pPr lvl="0" fontAlgn="base">
              <a:lnSpc>
                <a:spcPct val="90000"/>
              </a:lnSpc>
              <a:spcAft>
                <a:spcPct val="0"/>
              </a:spcAft>
              <a:buClr>
                <a:srgbClr val="5D87A1"/>
              </a:buClr>
              <a:buFont typeface="Wingdings" pitchFamily="2" charset="2"/>
              <a:buChar char="§"/>
            </a:pPr>
            <a:r>
              <a:rPr lang="en-US" sz="2800" kern="0" dirty="0">
                <a:latin typeface="Verdana"/>
              </a:rPr>
              <a:t>“</a:t>
            </a:r>
            <a:r>
              <a:rPr lang="en-US" sz="2800" kern="0" dirty="0" err="1">
                <a:latin typeface="Verdana"/>
              </a:rPr>
              <a:t>Cyberunions</a:t>
            </a:r>
            <a:r>
              <a:rPr lang="en-US" sz="2800" kern="0" dirty="0">
                <a:latin typeface="Verdana"/>
              </a:rPr>
              <a:t>” is a UK website (</a:t>
            </a:r>
            <a:r>
              <a:rPr lang="en-US" sz="2800" kern="0" dirty="0">
                <a:solidFill>
                  <a:srgbClr val="00B050"/>
                </a:solidFill>
                <a:latin typeface="Verdana"/>
                <a:hlinkClick r:id="rId2"/>
              </a:rPr>
              <a:t>http://cyberunion.org</a:t>
            </a:r>
            <a:r>
              <a:rPr lang="en-US" sz="2800" kern="0" dirty="0">
                <a:latin typeface="Verdana"/>
              </a:rPr>
              <a:t>) </a:t>
            </a:r>
            <a:r>
              <a:rPr lang="en-US" sz="2800" kern="0" dirty="0">
                <a:solidFill>
                  <a:srgbClr val="000000"/>
                </a:solidFill>
                <a:latin typeface="Verdana"/>
              </a:rPr>
              <a:t>developed by union activist to educate the </a:t>
            </a:r>
            <a:r>
              <a:rPr lang="en-US" sz="2800" kern="0" dirty="0" err="1">
                <a:solidFill>
                  <a:srgbClr val="000000"/>
                </a:solidFill>
                <a:latin typeface="Verdana"/>
              </a:rPr>
              <a:t>labour</a:t>
            </a:r>
            <a:r>
              <a:rPr lang="en-US" sz="2800" kern="0" dirty="0">
                <a:solidFill>
                  <a:srgbClr val="000000"/>
                </a:solidFill>
                <a:latin typeface="Verdana"/>
              </a:rPr>
              <a:t> movement on the cultural implications of new technology and how to utilize this for organizing campaigns and communicating to members</a:t>
            </a:r>
          </a:p>
          <a:p>
            <a:pPr lvl="0" fontAlgn="base">
              <a:lnSpc>
                <a:spcPct val="90000"/>
              </a:lnSpc>
              <a:spcAft>
                <a:spcPct val="0"/>
              </a:spcAft>
              <a:buClr>
                <a:srgbClr val="5D87A1"/>
              </a:buClr>
              <a:buFont typeface="Wingdings" pitchFamily="2" charset="2"/>
              <a:buChar char="§"/>
            </a:pPr>
            <a:endParaRPr lang="en-US" sz="1200" kern="0" dirty="0">
              <a:solidFill>
                <a:srgbClr val="000000"/>
              </a:solidFill>
              <a:latin typeface="Verdana"/>
            </a:endParaRPr>
          </a:p>
          <a:p>
            <a:pPr lvl="0" fontAlgn="base">
              <a:lnSpc>
                <a:spcPct val="90000"/>
              </a:lnSpc>
              <a:spcAft>
                <a:spcPct val="0"/>
              </a:spcAft>
              <a:buClr>
                <a:srgbClr val="5D87A1"/>
              </a:buClr>
              <a:buFont typeface="Wingdings" pitchFamily="2" charset="2"/>
              <a:buChar char="§"/>
            </a:pPr>
            <a:r>
              <a:rPr lang="en-US" sz="2800" kern="0" dirty="0">
                <a:solidFill>
                  <a:srgbClr val="000000"/>
                </a:solidFill>
                <a:latin typeface="Verdana"/>
              </a:rPr>
              <a:t>Resources include the report “What unions can learn from Facebook” and the presentation “Trade Unions, Web 2.0 and Social Media”</a:t>
            </a: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27</a:t>
            </a:fld>
            <a:endParaRPr lang="en-CA"/>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flipH="1">
            <a:off x="827584" y="341464"/>
            <a:ext cx="5904656" cy="1077218"/>
          </a:xfrm>
          <a:prstGeom prst="rect">
            <a:avLst/>
          </a:prstGeom>
          <a:noFill/>
        </p:spPr>
        <p:txBody>
          <a:bodyPr wrap="square" rtlCol="0">
            <a:spAutoFit/>
          </a:bodyPr>
          <a:lstStyle/>
          <a:p>
            <a:pPr lvl="0">
              <a:spcBef>
                <a:spcPct val="20000"/>
              </a:spcBef>
            </a:pPr>
            <a:r>
              <a:rPr lang="fr-CA" sz="3200" b="1" kern="0" dirty="0" err="1">
                <a:solidFill>
                  <a:srgbClr val="00B050"/>
                </a:solidFill>
                <a:latin typeface="Verdana"/>
              </a:rPr>
              <a:t>Practical</a:t>
            </a:r>
            <a:r>
              <a:rPr lang="fr-CA" sz="3200" b="1" kern="0" dirty="0">
                <a:solidFill>
                  <a:srgbClr val="00B050"/>
                </a:solidFill>
                <a:latin typeface="Verdana"/>
              </a:rPr>
              <a:t> Issues for Unions</a:t>
            </a:r>
          </a:p>
        </p:txBody>
      </p:sp>
    </p:spTree>
    <p:extLst>
      <p:ext uri="{BB962C8B-B14F-4D97-AF65-F5344CB8AC3E}">
        <p14:creationId xmlns:p14="http://schemas.microsoft.com/office/powerpoint/2010/main" val="3638918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2132856"/>
            <a:ext cx="7488832" cy="4536504"/>
          </a:xfrm>
        </p:spPr>
        <p:txBody>
          <a:bodyPr>
            <a:normAutofit/>
          </a:bodyPr>
          <a:lstStyle/>
          <a:p>
            <a:pPr marL="0" lvl="0" indent="0" fontAlgn="base">
              <a:spcAft>
                <a:spcPct val="0"/>
              </a:spcAft>
              <a:buClr>
                <a:srgbClr val="5D87A1"/>
              </a:buClr>
              <a:buNone/>
            </a:pPr>
            <a:r>
              <a:rPr lang="en-US" sz="2800" i="1" kern="0" dirty="0" smtClean="0">
                <a:solidFill>
                  <a:srgbClr val="000000"/>
                </a:solidFill>
                <a:latin typeface="Verdana"/>
              </a:rPr>
              <a:t>Viking </a:t>
            </a:r>
            <a:r>
              <a:rPr lang="en-US" sz="2800" i="1" kern="0" dirty="0">
                <a:solidFill>
                  <a:srgbClr val="000000"/>
                </a:solidFill>
                <a:latin typeface="Verdana"/>
              </a:rPr>
              <a:t>Air Limited v. National Automobile, </a:t>
            </a:r>
            <a:r>
              <a:rPr lang="en-US" sz="2800" i="1" kern="0" dirty="0" err="1">
                <a:solidFill>
                  <a:srgbClr val="000000"/>
                </a:solidFill>
                <a:latin typeface="Verdana"/>
              </a:rPr>
              <a:t>Aerospeace</a:t>
            </a:r>
            <a:r>
              <a:rPr lang="en-US" sz="2800" i="1" kern="0" dirty="0">
                <a:solidFill>
                  <a:srgbClr val="000000"/>
                </a:solidFill>
                <a:latin typeface="Verdana"/>
              </a:rPr>
              <a:t>, Transportation and General Workers Union (CAW-Canada, Local 114),</a:t>
            </a:r>
            <a:r>
              <a:rPr lang="en-US" sz="2800" kern="0" dirty="0">
                <a:solidFill>
                  <a:srgbClr val="000000"/>
                </a:solidFill>
                <a:latin typeface="Verdana"/>
              </a:rPr>
              <a:t> BCLRB B18 </a:t>
            </a:r>
            <a:r>
              <a:rPr lang="en-US" sz="2800" kern="0" dirty="0" smtClean="0">
                <a:solidFill>
                  <a:srgbClr val="000000"/>
                </a:solidFill>
                <a:latin typeface="Verdana"/>
              </a:rPr>
              <a:t>2012</a:t>
            </a:r>
          </a:p>
          <a:p>
            <a:pPr marL="0" lvl="0" indent="0" fontAlgn="base">
              <a:spcAft>
                <a:spcPct val="0"/>
              </a:spcAft>
              <a:buClr>
                <a:srgbClr val="5D87A1"/>
              </a:buClr>
              <a:buNone/>
            </a:pPr>
            <a:endParaRPr lang="en-US" sz="2800" kern="0" dirty="0">
              <a:solidFill>
                <a:srgbClr val="000000"/>
              </a:solidFill>
              <a:latin typeface="Verdana"/>
            </a:endParaRPr>
          </a:p>
          <a:p>
            <a:pPr marL="292100" lvl="0" indent="-292100" fontAlgn="base">
              <a:spcAft>
                <a:spcPct val="0"/>
              </a:spcAft>
              <a:buClr>
                <a:srgbClr val="5D87A1"/>
              </a:buClr>
              <a:buFont typeface="Wingdings" pitchFamily="2" charset="2"/>
              <a:buChar char="§"/>
            </a:pPr>
            <a:r>
              <a:rPr lang="en-US" sz="2400" dirty="0">
                <a:solidFill>
                  <a:srgbClr val="000000"/>
                </a:solidFill>
                <a:latin typeface="Verdana" pitchFamily="34" charset="0"/>
                <a:cs typeface="Arial" charset="0"/>
              </a:rPr>
              <a:t>Union complaint that Employer breached section 6(1) of the </a:t>
            </a:r>
            <a:r>
              <a:rPr lang="en-US" sz="2400" dirty="0" err="1">
                <a:solidFill>
                  <a:srgbClr val="000000"/>
                </a:solidFill>
                <a:latin typeface="Verdana" pitchFamily="34" charset="0"/>
                <a:cs typeface="Arial" charset="0"/>
              </a:rPr>
              <a:t>Labour</a:t>
            </a:r>
            <a:r>
              <a:rPr lang="en-US" sz="2400" dirty="0">
                <a:solidFill>
                  <a:srgbClr val="000000"/>
                </a:solidFill>
                <a:latin typeface="Verdana" pitchFamily="34" charset="0"/>
                <a:cs typeface="Arial" charset="0"/>
              </a:rPr>
              <a:t> Relations Code by refusing to provide the Union with email addresses in its possession for employees in the bargaining unit</a:t>
            </a: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28</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38686"/>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10" name="TextBox 9"/>
          <p:cNvSpPr txBox="1"/>
          <p:nvPr/>
        </p:nvSpPr>
        <p:spPr>
          <a:xfrm>
            <a:off x="611560" y="341465"/>
            <a:ext cx="5904656" cy="1569660"/>
          </a:xfrm>
          <a:prstGeom prst="rect">
            <a:avLst/>
          </a:prstGeom>
          <a:noFill/>
        </p:spPr>
        <p:txBody>
          <a:bodyPr wrap="square" rtlCol="0">
            <a:spAutoFit/>
          </a:bodyPr>
          <a:lstStyle/>
          <a:p>
            <a:pPr lvl="0">
              <a:spcBef>
                <a:spcPct val="20000"/>
              </a:spcBef>
            </a:pPr>
            <a:r>
              <a:rPr lang="en-US" sz="6000" b="1" kern="0" dirty="0">
                <a:solidFill>
                  <a:srgbClr val="00B050"/>
                </a:solidFill>
                <a:latin typeface="Verdana"/>
              </a:rPr>
              <a:t>3</a:t>
            </a:r>
            <a:r>
              <a:rPr lang="en-US" sz="3600" b="1" kern="0" dirty="0">
                <a:solidFill>
                  <a:srgbClr val="00B050"/>
                </a:solidFill>
                <a:latin typeface="Verdana"/>
              </a:rPr>
              <a:t> Unfair </a:t>
            </a:r>
            <a:r>
              <a:rPr lang="en-US" sz="3600" b="1" kern="0" dirty="0" err="1" smtClean="0">
                <a:solidFill>
                  <a:srgbClr val="00B050"/>
                </a:solidFill>
                <a:latin typeface="Verdana"/>
              </a:rPr>
              <a:t>Labour</a:t>
            </a:r>
            <a:r>
              <a:rPr lang="en-US" sz="3600" b="1" kern="0" dirty="0" smtClean="0">
                <a:solidFill>
                  <a:srgbClr val="00B050"/>
                </a:solidFill>
                <a:latin typeface="Verdana"/>
              </a:rPr>
              <a:t/>
            </a:r>
            <a:br>
              <a:rPr lang="en-US" sz="3600" b="1" kern="0" dirty="0" smtClean="0">
                <a:solidFill>
                  <a:srgbClr val="00B050"/>
                </a:solidFill>
                <a:latin typeface="Verdana"/>
              </a:rPr>
            </a:br>
            <a:r>
              <a:rPr lang="en-US" sz="3600" b="1" kern="0" dirty="0" smtClean="0">
                <a:solidFill>
                  <a:srgbClr val="00B050"/>
                </a:solidFill>
                <a:latin typeface="Verdana"/>
              </a:rPr>
              <a:t>     Practices</a:t>
            </a:r>
            <a:endParaRPr lang="en-US" sz="3600" b="1" kern="0" dirty="0">
              <a:solidFill>
                <a:srgbClr val="00B050"/>
              </a:solidFill>
              <a:latin typeface="Verdana"/>
            </a:endParaRPr>
          </a:p>
        </p:txBody>
      </p:sp>
    </p:spTree>
    <p:extLst>
      <p:ext uri="{BB962C8B-B14F-4D97-AF65-F5344CB8AC3E}">
        <p14:creationId xmlns:p14="http://schemas.microsoft.com/office/powerpoint/2010/main" val="29277645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476672"/>
            <a:ext cx="7283227" cy="6264696"/>
          </a:xfrm>
        </p:spPr>
        <p:txBody>
          <a:bodyPr>
            <a:normAutofit lnSpcReduction="10000"/>
          </a:bodyPr>
          <a:lstStyle/>
          <a:p>
            <a:pPr marL="0" indent="0">
              <a:buNone/>
            </a:pPr>
            <a:r>
              <a:rPr lang="en-US" sz="3600" b="1" kern="0" dirty="0">
                <a:solidFill>
                  <a:srgbClr val="00B050"/>
                </a:solidFill>
                <a:latin typeface="Verdana"/>
                <a:ea typeface="+mj-ea"/>
                <a:cs typeface="+mj-cs"/>
              </a:rPr>
              <a:t>Unfair </a:t>
            </a:r>
            <a:r>
              <a:rPr lang="en-US" sz="3600" b="1" kern="0" dirty="0" err="1">
                <a:solidFill>
                  <a:srgbClr val="00B050"/>
                </a:solidFill>
                <a:latin typeface="Verdana"/>
                <a:ea typeface="+mj-ea"/>
                <a:cs typeface="+mj-cs"/>
              </a:rPr>
              <a:t>Labour</a:t>
            </a:r>
            <a:r>
              <a:rPr lang="en-US" sz="3600" b="1" kern="0" dirty="0">
                <a:solidFill>
                  <a:srgbClr val="00B050"/>
                </a:solidFill>
                <a:latin typeface="Verdana"/>
                <a:ea typeface="+mj-ea"/>
                <a:cs typeface="+mj-cs"/>
              </a:rPr>
              <a:t> Practices </a:t>
            </a:r>
            <a:endParaRPr lang="en-US" sz="3600" b="1" kern="0" dirty="0" smtClean="0">
              <a:solidFill>
                <a:srgbClr val="00B050"/>
              </a:solidFill>
              <a:latin typeface="Verdana"/>
              <a:ea typeface="+mj-ea"/>
              <a:cs typeface="+mj-cs"/>
            </a:endParaRPr>
          </a:p>
          <a:p>
            <a:pPr marL="0" indent="0">
              <a:buNone/>
            </a:pPr>
            <a:r>
              <a:rPr lang="en-US" sz="3600" b="1" kern="0" dirty="0" smtClean="0">
                <a:solidFill>
                  <a:srgbClr val="00B050"/>
                </a:solidFill>
                <a:latin typeface="Verdana"/>
                <a:ea typeface="+mj-ea"/>
                <a:cs typeface="+mj-cs"/>
              </a:rPr>
              <a:t>(</a:t>
            </a:r>
            <a:r>
              <a:rPr lang="en-US" sz="3600" b="1" kern="0" dirty="0">
                <a:solidFill>
                  <a:srgbClr val="00B050"/>
                </a:solidFill>
                <a:latin typeface="Verdana"/>
                <a:ea typeface="+mj-ea"/>
                <a:cs typeface="+mj-cs"/>
              </a:rPr>
              <a:t>cont’d</a:t>
            </a:r>
            <a:r>
              <a:rPr lang="en-US" sz="3600" b="1" kern="0" dirty="0" smtClean="0">
                <a:solidFill>
                  <a:srgbClr val="00B050"/>
                </a:solidFill>
                <a:latin typeface="Verdana"/>
                <a:ea typeface="+mj-ea"/>
                <a:cs typeface="+mj-cs"/>
              </a:rPr>
              <a:t>)</a:t>
            </a:r>
          </a:p>
          <a:p>
            <a:pPr marL="0" indent="0">
              <a:buNone/>
            </a:pPr>
            <a:endParaRPr lang="en-US" sz="2800" b="1" kern="0" dirty="0" smtClean="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kern="0" dirty="0">
                <a:solidFill>
                  <a:srgbClr val="000000"/>
                </a:solidFill>
                <a:latin typeface="Verdana"/>
              </a:rPr>
              <a:t>Board relied upon Port Transport Inc. (BCLRB No.50/2011) and P. Sun’s Enterprises Ltd. (BCLRB No.388/2003)</a:t>
            </a:r>
          </a:p>
          <a:p>
            <a:pPr lvl="0" fontAlgn="base">
              <a:spcAft>
                <a:spcPct val="0"/>
              </a:spcAft>
              <a:buClr>
                <a:srgbClr val="5D87A1"/>
              </a:buClr>
              <a:buFont typeface="Wingdings" pitchFamily="2" charset="2"/>
              <a:buChar char="§"/>
            </a:pPr>
            <a:r>
              <a:rPr lang="en-US" sz="2800" kern="0" dirty="0">
                <a:solidFill>
                  <a:srgbClr val="000000"/>
                </a:solidFill>
                <a:latin typeface="Verdana"/>
              </a:rPr>
              <a:t>Requirement to provide information that may be readily provided to fulfill statutory obligations</a:t>
            </a:r>
          </a:p>
          <a:p>
            <a:pPr lvl="0" fontAlgn="base">
              <a:spcAft>
                <a:spcPct val="0"/>
              </a:spcAft>
              <a:buClr>
                <a:srgbClr val="5D87A1"/>
              </a:buClr>
              <a:buFont typeface="Wingdings" pitchFamily="2" charset="2"/>
              <a:buChar char="§"/>
            </a:pPr>
            <a:r>
              <a:rPr lang="en-US" sz="2800" kern="0" dirty="0">
                <a:solidFill>
                  <a:srgbClr val="000000"/>
                </a:solidFill>
                <a:latin typeface="Verdana"/>
              </a:rPr>
              <a:t>Board dismissed the complaint</a:t>
            </a:r>
          </a:p>
          <a:p>
            <a:pPr lvl="0" fontAlgn="base">
              <a:spcAft>
                <a:spcPct val="0"/>
              </a:spcAft>
              <a:buClr>
                <a:srgbClr val="5D87A1"/>
              </a:buClr>
              <a:buFont typeface="Wingdings" pitchFamily="2" charset="2"/>
              <a:buChar char="§"/>
            </a:pPr>
            <a:r>
              <a:rPr lang="en-US" sz="2800" kern="0" dirty="0">
                <a:solidFill>
                  <a:srgbClr val="000000"/>
                </a:solidFill>
                <a:latin typeface="Verdana"/>
              </a:rPr>
              <a:t>The Union should ask members for that information independently</a:t>
            </a:r>
          </a:p>
          <a:p>
            <a:pPr marL="0" indent="0">
              <a:buNone/>
            </a:pPr>
            <a:endParaRPr lang="en-US" sz="2800" b="1" kern="0" dirty="0">
              <a:solidFill>
                <a:srgbClr val="00B050"/>
              </a:solidFill>
              <a:latin typeface="Verdana"/>
              <a:ea typeface="+mj-ea"/>
              <a:cs typeface="+mj-cs"/>
            </a:endParaRP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29</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2418950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163021"/>
            <a:ext cx="7848872" cy="5694979"/>
          </a:xfrm>
        </p:spPr>
        <p:txBody>
          <a:bodyPr>
            <a:normAutofit fontScale="77500" lnSpcReduction="20000"/>
          </a:bodyPr>
          <a:lstStyle/>
          <a:p>
            <a:pPr marL="0" indent="0">
              <a:buNone/>
            </a:pPr>
            <a:endParaRPr lang="en-US" sz="4600" b="1" kern="0" dirty="0">
              <a:solidFill>
                <a:srgbClr val="00B050"/>
              </a:solidFill>
              <a:latin typeface="Verdana"/>
              <a:ea typeface="+mj-ea"/>
              <a:cs typeface="+mj-cs"/>
            </a:endParaRPr>
          </a:p>
          <a:p>
            <a:pPr marL="0" indent="0">
              <a:buNone/>
            </a:pPr>
            <a:r>
              <a:rPr lang="en-US" sz="3600" dirty="0" smtClean="0"/>
              <a:t>“The Internet represents a communications revolution.  It makes instantaneous global communication available cheaply to anyone with a computer and an Internet connection. It enables individuals, institutions, and companies to communicate with a potentially vast global audience.  It is a medium which does not respect geographical boundaries.  Concomitant with the utopian possibility of creating virtual communities, enabling aspects of identity to be explored, and heralding a new and global age of free speech and democracy, the internet is also potentially a medium of virtually limitless international defamation.”</a:t>
            </a:r>
          </a:p>
          <a:p>
            <a:endParaRPr kumimoji="0" lang="en-US" sz="3600" b="1" i="0" u="none" strike="noStrike" kern="0" cap="none" spc="0" normalizeH="0" baseline="0" noProof="0" dirty="0" smtClean="0">
              <a:ln>
                <a:noFill/>
              </a:ln>
              <a:solidFill>
                <a:srgbClr val="00B050"/>
              </a:solidFill>
              <a:effectLst/>
              <a:uLnTx/>
              <a:uFillTx/>
              <a:latin typeface="Verdana"/>
              <a:ea typeface="+mj-ea"/>
              <a:cs typeface="+mj-cs"/>
            </a:endParaRPr>
          </a:p>
          <a:p>
            <a:endParaRPr kumimoji="0" lang="en-US" sz="3600" b="1" i="0" u="none" strike="noStrike" kern="0" cap="none" spc="0" normalizeH="0" baseline="0" noProof="0" dirty="0" smtClean="0">
              <a:ln>
                <a:noFill/>
              </a:ln>
              <a:solidFill>
                <a:srgbClr val="00B050"/>
              </a:solidFill>
              <a:effectLst/>
              <a:uLnTx/>
              <a:uFillTx/>
              <a:latin typeface="Verdana"/>
              <a:ea typeface="+mj-ea"/>
              <a:cs typeface="+mj-cs"/>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3</a:t>
            </a:fld>
            <a:endParaRPr lang="en-CA"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5313" y="333697"/>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427016" y="1355714"/>
            <a:ext cx="1415324" cy="307777"/>
          </a:xfrm>
          <a:prstGeom prst="rect">
            <a:avLst/>
          </a:prstGeom>
        </p:spPr>
        <p:txBody>
          <a:bodyPr wrap="none">
            <a:spAutoFit/>
          </a:bodyPr>
          <a:lstStyle/>
          <a:p>
            <a:r>
              <a:rPr lang="en-CA" sz="1400" dirty="0">
                <a:solidFill>
                  <a:srgbClr val="00B050"/>
                </a:solidFill>
                <a:latin typeface="Times New Roman"/>
                <a:ea typeface="Calibri"/>
                <a:cs typeface="Times New Roman"/>
              </a:rPr>
              <a:t>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12" name="TextBox 11"/>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a:off x="659018" y="516690"/>
            <a:ext cx="5760640" cy="646331"/>
          </a:xfrm>
          <a:prstGeom prst="rect">
            <a:avLst/>
          </a:prstGeom>
          <a:noFill/>
        </p:spPr>
        <p:txBody>
          <a:bodyPr wrap="square" rtlCol="0">
            <a:spAutoFit/>
          </a:bodyPr>
          <a:lstStyle/>
          <a:p>
            <a:r>
              <a:rPr lang="en-US" sz="3600" b="1" kern="0" dirty="0">
                <a:solidFill>
                  <a:srgbClr val="00B050"/>
                </a:solidFill>
                <a:latin typeface="Verdana"/>
              </a:rPr>
              <a:t>The Law </a:t>
            </a:r>
            <a:r>
              <a:rPr lang="en-US" sz="3600" b="1" kern="0" dirty="0" err="1">
                <a:solidFill>
                  <a:srgbClr val="00B050"/>
                </a:solidFill>
                <a:latin typeface="Verdana"/>
              </a:rPr>
              <a:t>cont</a:t>
            </a:r>
            <a:r>
              <a:rPr lang="en-US" sz="3600" b="1" kern="0" dirty="0">
                <a:solidFill>
                  <a:srgbClr val="00B050"/>
                </a:solidFill>
                <a:latin typeface="Verdana"/>
              </a:rPr>
              <a:t> …</a:t>
            </a:r>
            <a:endParaRPr lang="en-CA" sz="3600" dirty="0"/>
          </a:p>
        </p:txBody>
      </p:sp>
    </p:spTree>
    <p:extLst>
      <p:ext uri="{BB962C8B-B14F-4D97-AF65-F5344CB8AC3E}">
        <p14:creationId xmlns:p14="http://schemas.microsoft.com/office/powerpoint/2010/main" val="5388420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075240" cy="5577483"/>
          </a:xfrm>
        </p:spPr>
        <p:txBody>
          <a:bodyPr/>
          <a:lstStyle/>
          <a:p>
            <a:pPr marL="0" indent="0">
              <a:buNone/>
            </a:pPr>
            <a:r>
              <a:rPr lang="en-US" sz="6000" b="1" kern="0" dirty="0" smtClean="0">
                <a:solidFill>
                  <a:srgbClr val="00B050"/>
                </a:solidFill>
                <a:latin typeface="Verdana"/>
                <a:ea typeface="+mj-ea"/>
                <a:cs typeface="+mj-cs"/>
              </a:rPr>
              <a:t>4</a:t>
            </a:r>
            <a:r>
              <a:rPr lang="en-US" sz="3600" b="1" kern="0" dirty="0" smtClean="0">
                <a:solidFill>
                  <a:srgbClr val="00B050"/>
                </a:solidFill>
                <a:latin typeface="Verdana"/>
                <a:ea typeface="+mj-ea"/>
                <a:cs typeface="+mj-cs"/>
              </a:rPr>
              <a:t> Free </a:t>
            </a:r>
            <a:r>
              <a:rPr lang="en-US" sz="3600" b="1" kern="0" dirty="0">
                <a:solidFill>
                  <a:srgbClr val="00B050"/>
                </a:solidFill>
                <a:latin typeface="Verdana"/>
                <a:ea typeface="+mj-ea"/>
                <a:cs typeface="+mj-cs"/>
              </a:rPr>
              <a:t>Speech </a:t>
            </a:r>
            <a:r>
              <a:rPr lang="en-US" sz="3600" b="1" kern="0" dirty="0" smtClean="0">
                <a:solidFill>
                  <a:srgbClr val="00B050"/>
                </a:solidFill>
                <a:latin typeface="Verdana"/>
                <a:ea typeface="+mj-ea"/>
                <a:cs typeface="+mj-cs"/>
              </a:rPr>
              <a:t>and</a:t>
            </a:r>
          </a:p>
          <a:p>
            <a:pPr marL="0" indent="0">
              <a:buNone/>
            </a:pPr>
            <a:r>
              <a:rPr lang="en-US" sz="3600" b="1" kern="0" dirty="0">
                <a:solidFill>
                  <a:srgbClr val="00B050"/>
                </a:solidFill>
                <a:latin typeface="Verdana"/>
                <a:ea typeface="+mj-ea"/>
                <a:cs typeface="+mj-cs"/>
              </a:rPr>
              <a:t> </a:t>
            </a:r>
            <a:r>
              <a:rPr lang="en-US" sz="3600" b="1" kern="0" dirty="0" smtClean="0">
                <a:solidFill>
                  <a:srgbClr val="00B050"/>
                </a:solidFill>
                <a:latin typeface="Verdana"/>
                <a:ea typeface="+mj-ea"/>
                <a:cs typeface="+mj-cs"/>
              </a:rPr>
              <a:t>    Defamation</a:t>
            </a:r>
          </a:p>
          <a:p>
            <a:pPr marL="0" indent="0">
              <a:buNone/>
            </a:pPr>
            <a:endParaRPr lang="en-US" sz="24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kern="0" dirty="0">
                <a:solidFill>
                  <a:srgbClr val="000000"/>
                </a:solidFill>
                <a:latin typeface="Verdana"/>
              </a:rPr>
              <a:t>The Test</a:t>
            </a:r>
          </a:p>
          <a:p>
            <a:pPr lvl="0" fontAlgn="base">
              <a:spcAft>
                <a:spcPct val="0"/>
              </a:spcAft>
              <a:buClr>
                <a:srgbClr val="5D87A1"/>
              </a:buClr>
              <a:buFont typeface="Wingdings" pitchFamily="2" charset="2"/>
              <a:buChar char="§"/>
            </a:pPr>
            <a:r>
              <a:rPr lang="en-US" sz="2800" kern="0" dirty="0">
                <a:solidFill>
                  <a:srgbClr val="000000"/>
                </a:solidFill>
                <a:latin typeface="Verdana"/>
              </a:rPr>
              <a:t>Words that lessen reputation in the eyes of a reasonable person</a:t>
            </a:r>
          </a:p>
          <a:p>
            <a:pPr lvl="0" fontAlgn="base">
              <a:spcAft>
                <a:spcPct val="0"/>
              </a:spcAft>
              <a:buClr>
                <a:srgbClr val="5D87A1"/>
              </a:buClr>
              <a:buFont typeface="Wingdings" pitchFamily="2" charset="2"/>
              <a:buChar char="§"/>
            </a:pPr>
            <a:r>
              <a:rPr lang="en-US" sz="2800" kern="0" dirty="0">
                <a:solidFill>
                  <a:srgbClr val="000000"/>
                </a:solidFill>
                <a:latin typeface="Verdana"/>
              </a:rPr>
              <a:t>Words were published and referenced the Plaintiff</a:t>
            </a:r>
          </a:p>
          <a:p>
            <a:pPr lvl="0" fontAlgn="base">
              <a:spcAft>
                <a:spcPct val="0"/>
              </a:spcAft>
              <a:buClr>
                <a:srgbClr val="5D87A1"/>
              </a:buClr>
              <a:buFont typeface="Wingdings" pitchFamily="2" charset="2"/>
              <a:buChar char="§"/>
            </a:pPr>
            <a:r>
              <a:rPr lang="en-US" sz="2800" kern="0" dirty="0">
                <a:solidFill>
                  <a:srgbClr val="000000"/>
                </a:solidFill>
                <a:latin typeface="Verdana"/>
              </a:rPr>
              <a:t>Malice intended</a:t>
            </a:r>
          </a:p>
          <a:p>
            <a:pPr marL="0" indent="0">
              <a:buNone/>
            </a:pPr>
            <a:endParaRPr lang="en-CA" sz="24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30</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3836528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20688"/>
            <a:ext cx="5760640" cy="5505476"/>
          </a:xfrm>
        </p:spPr>
        <p:txBody>
          <a:bodyPr/>
          <a:lstStyle/>
          <a:p>
            <a:pPr marL="0" indent="0">
              <a:buNone/>
            </a:pPr>
            <a:r>
              <a:rPr lang="en-US" sz="4000" b="1" kern="0" dirty="0">
                <a:solidFill>
                  <a:srgbClr val="00B050"/>
                </a:solidFill>
                <a:latin typeface="Verdana"/>
                <a:ea typeface="+mj-ea"/>
                <a:cs typeface="+mj-cs"/>
              </a:rPr>
              <a:t>The </a:t>
            </a:r>
            <a:r>
              <a:rPr lang="en-US" sz="4000" b="1" kern="0" dirty="0" err="1" smtClean="0">
                <a:solidFill>
                  <a:srgbClr val="00B050"/>
                </a:solidFill>
                <a:latin typeface="Verdana"/>
                <a:ea typeface="+mj-ea"/>
                <a:cs typeface="+mj-cs"/>
              </a:rPr>
              <a:t>Defences</a:t>
            </a:r>
            <a:endParaRPr lang="en-US" sz="4000" b="1" kern="0" dirty="0" smtClean="0">
              <a:solidFill>
                <a:srgbClr val="00B050"/>
              </a:solidFill>
              <a:latin typeface="Verdana"/>
              <a:ea typeface="+mj-ea"/>
              <a:cs typeface="+mj-cs"/>
            </a:endParaRPr>
          </a:p>
          <a:p>
            <a:pPr marL="0" indent="0">
              <a:buNone/>
            </a:pPr>
            <a:endParaRPr lang="en-US" sz="36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kern="0" dirty="0">
                <a:solidFill>
                  <a:srgbClr val="000000"/>
                </a:solidFill>
                <a:latin typeface="Verdana"/>
              </a:rPr>
              <a:t>Truth/justification</a:t>
            </a:r>
          </a:p>
          <a:p>
            <a:pPr lvl="0" fontAlgn="base">
              <a:spcAft>
                <a:spcPct val="0"/>
              </a:spcAft>
              <a:buClr>
                <a:srgbClr val="5D87A1"/>
              </a:buClr>
              <a:buFont typeface="Wingdings" pitchFamily="2" charset="2"/>
              <a:buChar char="§"/>
            </a:pPr>
            <a:endParaRPr lang="en-US" sz="1400" kern="0" dirty="0">
              <a:solidFill>
                <a:srgbClr val="000000"/>
              </a:solidFill>
              <a:latin typeface="Verdana"/>
            </a:endParaRPr>
          </a:p>
          <a:p>
            <a:pPr lvl="0" fontAlgn="base">
              <a:spcAft>
                <a:spcPct val="0"/>
              </a:spcAft>
              <a:buClr>
                <a:srgbClr val="5D87A1"/>
              </a:buClr>
              <a:buFont typeface="Wingdings" pitchFamily="2" charset="2"/>
              <a:buChar char="§"/>
            </a:pPr>
            <a:r>
              <a:rPr lang="en-US" sz="2800" kern="0" dirty="0">
                <a:solidFill>
                  <a:srgbClr val="000000"/>
                </a:solidFill>
                <a:latin typeface="Verdana"/>
              </a:rPr>
              <a:t>Privileged</a:t>
            </a:r>
          </a:p>
          <a:p>
            <a:pPr lvl="0" fontAlgn="base">
              <a:spcAft>
                <a:spcPct val="0"/>
              </a:spcAft>
              <a:buClr>
                <a:srgbClr val="5D87A1"/>
              </a:buClr>
              <a:buFont typeface="Wingdings" pitchFamily="2" charset="2"/>
              <a:buChar char="§"/>
            </a:pPr>
            <a:endParaRPr lang="en-US" sz="1200" kern="0" dirty="0">
              <a:solidFill>
                <a:srgbClr val="000000"/>
              </a:solidFill>
              <a:latin typeface="Verdana"/>
            </a:endParaRPr>
          </a:p>
          <a:p>
            <a:pPr lvl="0" fontAlgn="base">
              <a:spcAft>
                <a:spcPct val="0"/>
              </a:spcAft>
              <a:buClr>
                <a:srgbClr val="5D87A1"/>
              </a:buClr>
              <a:buFont typeface="Wingdings" pitchFamily="2" charset="2"/>
              <a:buChar char="§"/>
            </a:pPr>
            <a:r>
              <a:rPr lang="en-US" sz="2800" kern="0" dirty="0">
                <a:solidFill>
                  <a:srgbClr val="000000"/>
                </a:solidFill>
                <a:latin typeface="Verdana"/>
              </a:rPr>
              <a:t>Fair comment – public interest</a:t>
            </a:r>
          </a:p>
          <a:p>
            <a:pPr marL="0" indent="0">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31</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54252"/>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94076"/>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8406137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3" y="836712"/>
            <a:ext cx="6912843" cy="5544616"/>
          </a:xfrm>
        </p:spPr>
        <p:txBody>
          <a:bodyPr/>
          <a:lstStyle/>
          <a:p>
            <a:pPr marL="0" indent="0">
              <a:buNone/>
            </a:pPr>
            <a:r>
              <a:rPr lang="en-US" sz="3600" b="1" kern="0" dirty="0">
                <a:solidFill>
                  <a:srgbClr val="00B050"/>
                </a:solidFill>
                <a:latin typeface="Verdana"/>
                <a:ea typeface="+mj-ea"/>
                <a:cs typeface="+mj-cs"/>
              </a:rPr>
              <a:t>The Case Law</a:t>
            </a:r>
            <a:r>
              <a:rPr lang="en-US" sz="3600" b="1" kern="0" dirty="0" smtClean="0">
                <a:solidFill>
                  <a:srgbClr val="00B050"/>
                </a:solidFill>
                <a:latin typeface="Verdana"/>
                <a:ea typeface="+mj-ea"/>
                <a:cs typeface="+mj-cs"/>
              </a:rPr>
              <a:t>:</a:t>
            </a:r>
          </a:p>
          <a:p>
            <a:pPr marL="0" indent="0">
              <a:buNone/>
            </a:pPr>
            <a:endParaRPr lang="en-US" sz="36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kern="0" dirty="0">
                <a:solidFill>
                  <a:srgbClr val="000000"/>
                </a:solidFill>
                <a:latin typeface="Verdana"/>
              </a:rPr>
              <a:t>Grant v. Torstar (2009)</a:t>
            </a:r>
          </a:p>
          <a:p>
            <a:pPr marL="1085850" lvl="2" fontAlgn="base">
              <a:spcAft>
                <a:spcPct val="0"/>
              </a:spcAft>
              <a:buClr>
                <a:srgbClr val="5D87A1"/>
              </a:buClr>
              <a:buFont typeface="Wingdings" pitchFamily="2" charset="2"/>
              <a:buChar char="§"/>
            </a:pPr>
            <a:r>
              <a:rPr lang="en-US" sz="2000" kern="0" dirty="0">
                <a:solidFill>
                  <a:srgbClr val="000000"/>
                </a:solidFill>
                <a:latin typeface="Verdana"/>
              </a:rPr>
              <a:t>“Responsible Communication” </a:t>
            </a:r>
            <a:r>
              <a:rPr lang="en-US" sz="2000" kern="0" dirty="0" err="1">
                <a:solidFill>
                  <a:srgbClr val="000000"/>
                </a:solidFill>
                <a:latin typeface="Verdana"/>
              </a:rPr>
              <a:t>defence</a:t>
            </a:r>
            <a:r>
              <a:rPr lang="en-US" sz="2000" kern="0" dirty="0">
                <a:solidFill>
                  <a:srgbClr val="000000"/>
                </a:solidFill>
                <a:latin typeface="Verdana"/>
              </a:rPr>
              <a:t>. The communication must (a) be in the public interest;</a:t>
            </a:r>
          </a:p>
          <a:p>
            <a:pPr marL="1085850" lvl="2" fontAlgn="base">
              <a:spcAft>
                <a:spcPct val="0"/>
              </a:spcAft>
              <a:buClr>
                <a:srgbClr val="5D87A1"/>
              </a:buClr>
              <a:buNone/>
            </a:pPr>
            <a:r>
              <a:rPr lang="en-US" sz="2000" kern="0" dirty="0">
                <a:solidFill>
                  <a:srgbClr val="000000"/>
                </a:solidFill>
                <a:latin typeface="Verdana"/>
              </a:rPr>
              <a:t>  and (b) be responsible</a:t>
            </a:r>
          </a:p>
          <a:p>
            <a:pPr marL="1085850" lvl="2" fontAlgn="base">
              <a:spcAft>
                <a:spcPct val="0"/>
              </a:spcAft>
              <a:buClr>
                <a:srgbClr val="5D87A1"/>
              </a:buClr>
              <a:buNone/>
            </a:pPr>
            <a:endParaRPr lang="en-US" sz="2000" kern="0" dirty="0" smtClean="0">
              <a:solidFill>
                <a:srgbClr val="000000"/>
              </a:solidFill>
              <a:latin typeface="Verdana"/>
            </a:endParaRPr>
          </a:p>
          <a:p>
            <a:pPr marL="1085850" lvl="2" fontAlgn="base">
              <a:spcAft>
                <a:spcPct val="0"/>
              </a:spcAft>
              <a:buClr>
                <a:srgbClr val="5D87A1"/>
              </a:buClr>
              <a:buNone/>
            </a:pPr>
            <a:endParaRPr lang="en-US" sz="2000" kern="0" dirty="0">
              <a:solidFill>
                <a:srgbClr val="000000"/>
              </a:solidFill>
              <a:latin typeface="Verdana"/>
            </a:endParaRPr>
          </a:p>
          <a:p>
            <a:pPr lvl="0" fontAlgn="base">
              <a:spcAft>
                <a:spcPct val="0"/>
              </a:spcAft>
              <a:buClr>
                <a:srgbClr val="5D87A1"/>
              </a:buClr>
              <a:buFont typeface="Wingdings" pitchFamily="2" charset="2"/>
              <a:buChar char="§"/>
            </a:pPr>
            <a:r>
              <a:rPr lang="en-US" sz="2800" kern="0" dirty="0" err="1">
                <a:solidFill>
                  <a:srgbClr val="000000"/>
                </a:solidFill>
                <a:latin typeface="Verdana"/>
              </a:rPr>
              <a:t>Cookes</a:t>
            </a:r>
            <a:r>
              <a:rPr lang="en-US" sz="2800" kern="0" dirty="0">
                <a:solidFill>
                  <a:srgbClr val="000000"/>
                </a:solidFill>
                <a:latin typeface="Verdana"/>
              </a:rPr>
              <a:t> v. Newton (2011)</a:t>
            </a:r>
          </a:p>
          <a:p>
            <a:pPr marL="1085850" lvl="2" fontAlgn="base">
              <a:spcAft>
                <a:spcPct val="0"/>
              </a:spcAft>
              <a:buClr>
                <a:srgbClr val="5D87A1"/>
              </a:buClr>
              <a:buFont typeface="Wingdings" pitchFamily="2" charset="2"/>
              <a:buChar char="§"/>
            </a:pPr>
            <a:r>
              <a:rPr lang="en-US" sz="2000" kern="0" dirty="0">
                <a:solidFill>
                  <a:srgbClr val="000000"/>
                </a:solidFill>
                <a:latin typeface="Verdana"/>
              </a:rPr>
              <a:t>Hyperlinks</a:t>
            </a:r>
          </a:p>
          <a:p>
            <a:pPr marL="0" indent="0">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32</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3063832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697858"/>
            <a:ext cx="5544616" cy="5428305"/>
          </a:xfrm>
        </p:spPr>
        <p:txBody>
          <a:bodyPr>
            <a:normAutofit/>
          </a:bodyPr>
          <a:lstStyle/>
          <a:p>
            <a:pPr marL="0" indent="0">
              <a:buNone/>
            </a:pPr>
            <a:r>
              <a:rPr lang="en-US" b="1" i="1" kern="0" dirty="0" smtClean="0">
                <a:solidFill>
                  <a:srgbClr val="00B050"/>
                </a:solidFill>
                <a:latin typeface="Verdana"/>
                <a:ea typeface="+mj-ea"/>
                <a:cs typeface="+mj-cs"/>
              </a:rPr>
              <a:t>Teamsters Local Union No. 987 v. </a:t>
            </a:r>
            <a:r>
              <a:rPr lang="en-US" b="1" i="1" kern="0" dirty="0" err="1" smtClean="0">
                <a:solidFill>
                  <a:srgbClr val="00B050"/>
                </a:solidFill>
                <a:latin typeface="Verdana"/>
                <a:ea typeface="+mj-ea"/>
                <a:cs typeface="+mj-cs"/>
              </a:rPr>
              <a:t>O’Hallaran</a:t>
            </a:r>
            <a:r>
              <a:rPr lang="en-US" b="1" kern="0" dirty="0" smtClean="0">
                <a:solidFill>
                  <a:srgbClr val="00B050"/>
                </a:solidFill>
                <a:latin typeface="Verdana"/>
                <a:ea typeface="+mj-ea"/>
                <a:cs typeface="+mj-cs"/>
              </a:rPr>
              <a:t> (BCCA)</a:t>
            </a:r>
          </a:p>
          <a:p>
            <a:pPr marL="0" indent="0">
              <a:buNone/>
            </a:pPr>
            <a:endParaRPr lang="en-US" sz="2800" b="1" kern="0" dirty="0" smtClean="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kern="0" dirty="0">
                <a:solidFill>
                  <a:srgbClr val="000000"/>
                </a:solidFill>
                <a:latin typeface="Verdana"/>
              </a:rPr>
              <a:t>Context of communications must be </a:t>
            </a:r>
            <a:r>
              <a:rPr lang="en-US" sz="2800" kern="0" dirty="0" smtClean="0">
                <a:solidFill>
                  <a:srgbClr val="000000"/>
                </a:solidFill>
                <a:latin typeface="Verdana"/>
              </a:rPr>
              <a:t>considered</a:t>
            </a:r>
          </a:p>
          <a:p>
            <a:pPr lvl="0" fontAlgn="base">
              <a:spcAft>
                <a:spcPct val="0"/>
              </a:spcAft>
              <a:buClr>
                <a:srgbClr val="5D87A1"/>
              </a:buClr>
              <a:buFont typeface="Wingdings" pitchFamily="2" charset="2"/>
              <a:buChar char="§"/>
            </a:pPr>
            <a:endParaRPr lang="en-US" sz="2800" kern="0" dirty="0">
              <a:solidFill>
                <a:srgbClr val="000000"/>
              </a:solidFill>
              <a:latin typeface="Verdana"/>
            </a:endParaRPr>
          </a:p>
          <a:p>
            <a:pPr lvl="0" fontAlgn="base">
              <a:spcAft>
                <a:spcPct val="0"/>
              </a:spcAft>
              <a:buClr>
                <a:srgbClr val="5D87A1"/>
              </a:buClr>
              <a:buFont typeface="Wingdings" pitchFamily="2" charset="2"/>
              <a:buChar char="§"/>
            </a:pPr>
            <a:r>
              <a:rPr lang="en-US" sz="2800" kern="0" dirty="0">
                <a:solidFill>
                  <a:srgbClr val="000000"/>
                </a:solidFill>
                <a:latin typeface="Verdana"/>
              </a:rPr>
              <a:t>What was dominant motive?</a:t>
            </a:r>
          </a:p>
          <a:p>
            <a:pPr lvl="0" fontAlgn="base">
              <a:spcAft>
                <a:spcPct val="0"/>
              </a:spcAft>
              <a:buClr>
                <a:srgbClr val="5D87A1"/>
              </a:buClr>
              <a:buFont typeface="Wingdings" pitchFamily="2" charset="2"/>
              <a:buChar char="§"/>
            </a:pPr>
            <a:endParaRPr lang="en-US" sz="2800" kern="0" dirty="0">
              <a:solidFill>
                <a:srgbClr val="000000"/>
              </a:solidFill>
              <a:latin typeface="Verdana"/>
            </a:endParaRP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33</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6808"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16428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1297661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6D84C6-BB8D-4A24-AEA3-81A10FA9F01E}" type="slidenum">
              <a:rPr lang="en-CA" smtClean="0"/>
              <a:t>34</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322203"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9" name="Content Placeholder 8"/>
          <p:cNvSpPr>
            <a:spLocks noGrp="1"/>
          </p:cNvSpPr>
          <p:nvPr>
            <p:ph idx="1"/>
          </p:nvPr>
        </p:nvSpPr>
        <p:spPr>
          <a:xfrm>
            <a:off x="611560" y="548680"/>
            <a:ext cx="8075240" cy="5577484"/>
          </a:xfrm>
        </p:spPr>
        <p:txBody>
          <a:bodyPr/>
          <a:lstStyle/>
          <a:p>
            <a:pPr marL="0" indent="0">
              <a:buNone/>
            </a:pPr>
            <a:r>
              <a:rPr lang="en-US" sz="3600" b="1" kern="0" dirty="0" smtClean="0">
                <a:solidFill>
                  <a:srgbClr val="00B050"/>
                </a:solidFill>
                <a:latin typeface="Verdana"/>
                <a:ea typeface="+mj-ea"/>
                <a:cs typeface="+mj-cs"/>
              </a:rPr>
              <a:t>Seafarers </a:t>
            </a:r>
            <a:r>
              <a:rPr lang="en-US" sz="3600" b="1" kern="0" dirty="0">
                <a:solidFill>
                  <a:srgbClr val="00B050"/>
                </a:solidFill>
                <a:latin typeface="Verdana"/>
                <a:ea typeface="+mj-ea"/>
                <a:cs typeface="+mj-cs"/>
              </a:rPr>
              <a:t>v. </a:t>
            </a:r>
            <a:r>
              <a:rPr lang="en-US" sz="3600" b="1" kern="0" dirty="0" smtClean="0">
                <a:solidFill>
                  <a:srgbClr val="00B050"/>
                </a:solidFill>
                <a:latin typeface="Verdana"/>
                <a:ea typeface="+mj-ea"/>
                <a:cs typeface="+mj-cs"/>
              </a:rPr>
              <a:t>ILWU</a:t>
            </a:r>
          </a:p>
          <a:p>
            <a:pPr marL="0" indent="0">
              <a:buNone/>
            </a:pPr>
            <a:endParaRPr lang="en-US" sz="36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kern="0" dirty="0">
                <a:solidFill>
                  <a:srgbClr val="000000"/>
                </a:solidFill>
                <a:latin typeface="Verdana"/>
              </a:rPr>
              <a:t>Raid</a:t>
            </a:r>
          </a:p>
          <a:p>
            <a:pPr lvl="0" fontAlgn="base">
              <a:spcAft>
                <a:spcPct val="0"/>
              </a:spcAft>
              <a:buClr>
                <a:srgbClr val="5D87A1"/>
              </a:buClr>
              <a:buFont typeface="Wingdings" pitchFamily="2" charset="2"/>
              <a:buChar char="§"/>
            </a:pPr>
            <a:r>
              <a:rPr lang="en-US" sz="2800" kern="0" dirty="0">
                <a:solidFill>
                  <a:srgbClr val="000000"/>
                </a:solidFill>
                <a:latin typeface="Verdana"/>
              </a:rPr>
              <a:t>Statements made by defendant union president at a meeting with bargaining unit members</a:t>
            </a:r>
          </a:p>
          <a:p>
            <a:pPr lvl="0" fontAlgn="base">
              <a:spcAft>
                <a:spcPct val="0"/>
              </a:spcAft>
              <a:buClr>
                <a:srgbClr val="5D87A1"/>
              </a:buClr>
              <a:buFont typeface="Wingdings" pitchFamily="2" charset="2"/>
              <a:buChar char="§"/>
            </a:pPr>
            <a:r>
              <a:rPr lang="en-US" sz="2800" kern="0" dirty="0">
                <a:solidFill>
                  <a:srgbClr val="000000"/>
                </a:solidFill>
                <a:latin typeface="Verdana"/>
              </a:rPr>
              <a:t>Qualified privilege was found to be a </a:t>
            </a:r>
            <a:r>
              <a:rPr lang="en-US" sz="2800" kern="0" dirty="0" err="1">
                <a:solidFill>
                  <a:srgbClr val="000000"/>
                </a:solidFill>
                <a:latin typeface="Verdana"/>
              </a:rPr>
              <a:t>defence</a:t>
            </a:r>
            <a:r>
              <a:rPr lang="en-US" sz="2800" kern="0" dirty="0">
                <a:solidFill>
                  <a:srgbClr val="000000"/>
                </a:solidFill>
                <a:latin typeface="Verdana"/>
              </a:rPr>
              <a:t> that was available</a:t>
            </a:r>
          </a:p>
          <a:p>
            <a:pPr lvl="0" fontAlgn="base">
              <a:spcAft>
                <a:spcPct val="0"/>
              </a:spcAft>
              <a:buClr>
                <a:srgbClr val="5D87A1"/>
              </a:buClr>
              <a:buFont typeface="Wingdings" pitchFamily="2" charset="2"/>
              <a:buChar char="§"/>
            </a:pPr>
            <a:r>
              <a:rPr lang="en-US" sz="2800" kern="0" dirty="0">
                <a:solidFill>
                  <a:srgbClr val="000000"/>
                </a:solidFill>
                <a:latin typeface="Verdana"/>
              </a:rPr>
              <a:t>May be subject to challenge depending upon evidence of malice</a:t>
            </a:r>
          </a:p>
          <a:p>
            <a:pPr marL="0" indent="0">
              <a:buNone/>
            </a:pPr>
            <a:endParaRPr lang="en-CA" dirty="0">
              <a:solidFill>
                <a:srgbClr val="00B050"/>
              </a:solidFill>
            </a:endParaRPr>
          </a:p>
        </p:txBody>
      </p:sp>
    </p:spTree>
    <p:extLst>
      <p:ext uri="{BB962C8B-B14F-4D97-AF65-F5344CB8AC3E}">
        <p14:creationId xmlns:p14="http://schemas.microsoft.com/office/powerpoint/2010/main" val="16434856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8" y="476672"/>
            <a:ext cx="8507289" cy="6264696"/>
          </a:xfrm>
        </p:spPr>
        <p:txBody>
          <a:bodyPr>
            <a:normAutofit lnSpcReduction="10000"/>
          </a:bodyPr>
          <a:lstStyle/>
          <a:p>
            <a:pPr marL="0" indent="0">
              <a:buNone/>
            </a:pPr>
            <a:r>
              <a:rPr lang="en-US" sz="6000" b="1" kern="0" dirty="0" smtClean="0">
                <a:solidFill>
                  <a:srgbClr val="00B050"/>
                </a:solidFill>
                <a:latin typeface="Verdana"/>
                <a:ea typeface="+mj-ea"/>
                <a:cs typeface="+mj-cs"/>
              </a:rPr>
              <a:t>5</a:t>
            </a:r>
            <a:r>
              <a:rPr lang="en-US" sz="3600" b="1" kern="0" dirty="0" smtClean="0">
                <a:solidFill>
                  <a:srgbClr val="00B050"/>
                </a:solidFill>
                <a:latin typeface="Verdana"/>
                <a:ea typeface="+mj-ea"/>
                <a:cs typeface="+mj-cs"/>
              </a:rPr>
              <a:t> </a:t>
            </a:r>
            <a:r>
              <a:rPr lang="en-US" sz="2800" b="1" kern="0" dirty="0">
                <a:solidFill>
                  <a:srgbClr val="00B050"/>
                </a:solidFill>
                <a:latin typeface="Verdana"/>
                <a:ea typeface="+mj-ea"/>
                <a:cs typeface="+mj-cs"/>
              </a:rPr>
              <a:t>Expectations of </a:t>
            </a:r>
            <a:r>
              <a:rPr lang="en-US" sz="2800" b="1" kern="0" dirty="0" smtClean="0">
                <a:solidFill>
                  <a:srgbClr val="00B050"/>
                </a:solidFill>
                <a:latin typeface="Verdana"/>
                <a:ea typeface="+mj-ea"/>
                <a:cs typeface="+mj-cs"/>
              </a:rPr>
              <a:t>Privacy</a:t>
            </a:r>
            <a:endParaRPr lang="en-US" sz="2800" b="1" kern="0" dirty="0">
              <a:solidFill>
                <a:srgbClr val="00B050"/>
              </a:solidFill>
              <a:latin typeface="Verdana"/>
              <a:ea typeface="+mj-ea"/>
              <a:cs typeface="+mj-cs"/>
            </a:endParaRPr>
          </a:p>
          <a:p>
            <a:pPr lvl="0" fontAlgn="base">
              <a:spcAft>
                <a:spcPct val="0"/>
              </a:spcAft>
              <a:buClr>
                <a:srgbClr val="5D87A1"/>
              </a:buClr>
              <a:buNone/>
            </a:pPr>
            <a:r>
              <a:rPr lang="en-CA" kern="0" dirty="0" smtClean="0">
                <a:solidFill>
                  <a:srgbClr val="000000"/>
                </a:solidFill>
                <a:latin typeface="Verdana"/>
              </a:rPr>
              <a:t>     </a:t>
            </a:r>
            <a:r>
              <a:rPr lang="en-CA" u="sng" kern="0" dirty="0" smtClean="0">
                <a:solidFill>
                  <a:srgbClr val="000000"/>
                </a:solidFill>
                <a:latin typeface="Verdana"/>
              </a:rPr>
              <a:t>Privacy Implications</a:t>
            </a:r>
          </a:p>
          <a:p>
            <a:pPr marL="457200" lvl="0" indent="-457200" fontAlgn="base">
              <a:spcAft>
                <a:spcPct val="0"/>
              </a:spcAft>
              <a:buClr>
                <a:srgbClr val="5D87A1"/>
              </a:buClr>
              <a:buFont typeface="Wingdings" pitchFamily="2" charset="2"/>
              <a:buChar char="§"/>
            </a:pPr>
            <a:r>
              <a:rPr lang="en-CA" sz="2000" i="1" dirty="0">
                <a:solidFill>
                  <a:srgbClr val="000000"/>
                </a:solidFill>
                <a:latin typeface="Verdana" pitchFamily="34" charset="0"/>
                <a:cs typeface="Arial" charset="0"/>
              </a:rPr>
              <a:t>Personal Information Protection Act</a:t>
            </a:r>
            <a:r>
              <a:rPr lang="en-CA" sz="2000" dirty="0">
                <a:solidFill>
                  <a:srgbClr val="000000"/>
                </a:solidFill>
                <a:latin typeface="Verdana" pitchFamily="34" charset="0"/>
                <a:cs typeface="Arial" charset="0"/>
              </a:rPr>
              <a:t>, S.B.C. 2003, c.63 -  collection, use and disclosure of personal information of both potential and current </a:t>
            </a:r>
            <a:r>
              <a:rPr lang="en-CA" sz="2000" dirty="0" smtClean="0">
                <a:solidFill>
                  <a:srgbClr val="000000"/>
                </a:solidFill>
                <a:latin typeface="Verdana" pitchFamily="34" charset="0"/>
                <a:cs typeface="Arial" charset="0"/>
              </a:rPr>
              <a:t>employees</a:t>
            </a:r>
          </a:p>
          <a:p>
            <a:pPr marL="457200" lvl="0" indent="-457200" fontAlgn="base">
              <a:spcAft>
                <a:spcPct val="0"/>
              </a:spcAft>
              <a:buClr>
                <a:srgbClr val="5D87A1"/>
              </a:buClr>
              <a:buFont typeface="Wingdings" pitchFamily="2" charset="2"/>
              <a:buChar char="§"/>
            </a:pPr>
            <a:endParaRPr lang="en-CA" sz="2000" dirty="0">
              <a:solidFill>
                <a:srgbClr val="000000"/>
              </a:solidFill>
              <a:latin typeface="Verdana" pitchFamily="34" charset="0"/>
              <a:cs typeface="Arial" charset="0"/>
            </a:endParaRPr>
          </a:p>
          <a:p>
            <a:pPr marL="457200" lvl="0" indent="-457200" fontAlgn="base">
              <a:spcAft>
                <a:spcPct val="0"/>
              </a:spcAft>
              <a:buClr>
                <a:srgbClr val="5D87A1"/>
              </a:buClr>
              <a:buFont typeface="Wingdings" pitchFamily="2" charset="2"/>
              <a:buChar char="§"/>
            </a:pPr>
            <a:r>
              <a:rPr lang="en-CA" sz="2000" dirty="0">
                <a:solidFill>
                  <a:srgbClr val="000000"/>
                </a:solidFill>
                <a:latin typeface="Verdana" pitchFamily="34" charset="0"/>
                <a:cs typeface="Arial" charset="0"/>
              </a:rPr>
              <a:t>The Office of the Information and Privacy Commissioner for British Columbia has established a four part test on employee monitoring</a:t>
            </a:r>
            <a:r>
              <a:rPr lang="en-CA" sz="2000" dirty="0" smtClean="0">
                <a:solidFill>
                  <a:srgbClr val="000000"/>
                </a:solidFill>
                <a:latin typeface="Verdana" pitchFamily="34" charset="0"/>
                <a:cs typeface="Arial" charset="0"/>
              </a:rPr>
              <a:t>:</a:t>
            </a:r>
          </a:p>
          <a:p>
            <a:pPr marL="457200" lvl="0" indent="-457200" fontAlgn="base">
              <a:spcAft>
                <a:spcPct val="0"/>
              </a:spcAft>
              <a:buClr>
                <a:srgbClr val="5D87A1"/>
              </a:buClr>
              <a:buFont typeface="Wingdings" pitchFamily="2" charset="2"/>
              <a:buChar char="§"/>
            </a:pPr>
            <a:endParaRPr lang="en-CA" sz="2000" dirty="0">
              <a:solidFill>
                <a:srgbClr val="000000"/>
              </a:solidFill>
              <a:latin typeface="Verdana" pitchFamily="34" charset="0"/>
              <a:cs typeface="Arial" charset="0"/>
            </a:endParaRPr>
          </a:p>
          <a:p>
            <a:pPr marL="1231900" lvl="2" indent="-342900" fontAlgn="base">
              <a:spcAft>
                <a:spcPct val="0"/>
              </a:spcAft>
              <a:buClr>
                <a:srgbClr val="5D87A1"/>
              </a:buClr>
              <a:buFontTx/>
              <a:buAutoNum type="arabicParenR"/>
            </a:pPr>
            <a:r>
              <a:rPr lang="en-CA" sz="1600" dirty="0">
                <a:solidFill>
                  <a:srgbClr val="000000"/>
                </a:solidFill>
                <a:latin typeface="Verdana" pitchFamily="34" charset="0"/>
                <a:cs typeface="Arial" charset="0"/>
              </a:rPr>
              <a:t>Is the monitoring demonstrably necessary to meet a specific need?</a:t>
            </a:r>
          </a:p>
          <a:p>
            <a:pPr marL="1231900" lvl="2" indent="-342900" fontAlgn="base">
              <a:spcAft>
                <a:spcPct val="0"/>
              </a:spcAft>
              <a:buClr>
                <a:srgbClr val="5D87A1"/>
              </a:buClr>
              <a:buFontTx/>
              <a:buAutoNum type="arabicParenR"/>
            </a:pPr>
            <a:r>
              <a:rPr lang="en-CA" sz="1600" dirty="0">
                <a:solidFill>
                  <a:srgbClr val="000000"/>
                </a:solidFill>
                <a:latin typeface="Verdana" pitchFamily="34" charset="0"/>
                <a:cs typeface="Arial" charset="0"/>
              </a:rPr>
              <a:t>Is the monitoring likely to be effective to meet that need?</a:t>
            </a:r>
          </a:p>
          <a:p>
            <a:pPr marL="1231900" lvl="2" indent="-342900" fontAlgn="base">
              <a:spcAft>
                <a:spcPct val="0"/>
              </a:spcAft>
              <a:buClr>
                <a:srgbClr val="5D87A1"/>
              </a:buClr>
              <a:buFontTx/>
              <a:buAutoNum type="arabicParenR"/>
            </a:pPr>
            <a:r>
              <a:rPr lang="en-CA" sz="1600" dirty="0">
                <a:solidFill>
                  <a:srgbClr val="000000"/>
                </a:solidFill>
                <a:latin typeface="Verdana" pitchFamily="34" charset="0"/>
                <a:cs typeface="Arial" charset="0"/>
              </a:rPr>
              <a:t>Is the loss of privacy proportional to the benefit gained?</a:t>
            </a:r>
          </a:p>
          <a:p>
            <a:pPr marL="1231900" lvl="2" indent="-342900" fontAlgn="base">
              <a:spcAft>
                <a:spcPct val="0"/>
              </a:spcAft>
              <a:buClr>
                <a:srgbClr val="5D87A1"/>
              </a:buClr>
              <a:buFontTx/>
              <a:buAutoNum type="arabicParenR"/>
            </a:pPr>
            <a:r>
              <a:rPr lang="en-CA" sz="1600" dirty="0">
                <a:solidFill>
                  <a:srgbClr val="000000"/>
                </a:solidFill>
                <a:latin typeface="Verdana" pitchFamily="34" charset="0"/>
                <a:cs typeface="Arial" charset="0"/>
              </a:rPr>
              <a:t>Is there a less privacy intrusive way of achieving the same end</a:t>
            </a:r>
            <a:r>
              <a:rPr lang="en-CA" sz="1600" dirty="0" smtClean="0">
                <a:solidFill>
                  <a:srgbClr val="000000"/>
                </a:solidFill>
                <a:latin typeface="Verdana" pitchFamily="34" charset="0"/>
                <a:cs typeface="Arial" charset="0"/>
              </a:rPr>
              <a:t>?</a:t>
            </a:r>
          </a:p>
          <a:p>
            <a:pPr marL="1231900" lvl="2" indent="-342900" fontAlgn="base">
              <a:spcAft>
                <a:spcPct val="0"/>
              </a:spcAft>
              <a:buClr>
                <a:srgbClr val="5D87A1"/>
              </a:buClr>
              <a:buFontTx/>
              <a:buAutoNum type="arabicParenR"/>
            </a:pPr>
            <a:endParaRPr lang="en-CA" sz="1600" dirty="0">
              <a:solidFill>
                <a:srgbClr val="000000"/>
              </a:solidFill>
              <a:latin typeface="Verdana" pitchFamily="34" charset="0"/>
              <a:cs typeface="Arial" charset="0"/>
            </a:endParaRPr>
          </a:p>
          <a:p>
            <a:pPr marL="457200" lvl="0" indent="-457200" fontAlgn="base">
              <a:spcAft>
                <a:spcPct val="0"/>
              </a:spcAft>
              <a:buClr>
                <a:srgbClr val="5D87A1"/>
              </a:buClr>
              <a:buFont typeface="Wingdings" pitchFamily="2" charset="2"/>
              <a:buChar char="§"/>
            </a:pPr>
            <a:r>
              <a:rPr lang="en-CA" sz="2000" dirty="0">
                <a:solidFill>
                  <a:srgbClr val="000000"/>
                </a:solidFill>
                <a:latin typeface="Verdana" pitchFamily="34" charset="0"/>
                <a:cs typeface="Arial" charset="0"/>
              </a:rPr>
              <a:t>New Guidelines have been released by the BC Privacy Commissioner on Background checks</a:t>
            </a:r>
            <a:r>
              <a:rPr lang="en-US" sz="2000" dirty="0">
                <a:solidFill>
                  <a:srgbClr val="000000"/>
                </a:solidFill>
                <a:latin typeface="Verdana" pitchFamily="34" charset="0"/>
                <a:cs typeface="Arial" charset="0"/>
              </a:rPr>
              <a:t> </a:t>
            </a:r>
          </a:p>
          <a:p>
            <a:pPr lvl="0" fontAlgn="base">
              <a:spcAft>
                <a:spcPct val="0"/>
              </a:spcAft>
              <a:buClr>
                <a:srgbClr val="5D87A1"/>
              </a:buClr>
              <a:buNone/>
            </a:pPr>
            <a:endParaRPr lang="en-CA" u="sng" kern="0" dirty="0">
              <a:solidFill>
                <a:srgbClr val="000000"/>
              </a:solidFill>
              <a:latin typeface="Verdana"/>
            </a:endParaRPr>
          </a:p>
          <a:p>
            <a:pPr lvl="0" fontAlgn="base">
              <a:spcAft>
                <a:spcPct val="0"/>
              </a:spcAft>
              <a:buClr>
                <a:srgbClr val="5D87A1"/>
              </a:buClr>
              <a:buNone/>
            </a:pPr>
            <a:endParaRPr lang="en-US" u="sng" kern="0" dirty="0">
              <a:solidFill>
                <a:srgbClr val="000000"/>
              </a:solidFill>
              <a:latin typeface="Verdana"/>
            </a:endParaRP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35</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26329"/>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7607761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5715"/>
            <a:ext cx="8507288" cy="5241638"/>
          </a:xfrm>
        </p:spPr>
        <p:txBody>
          <a:bodyPr>
            <a:normAutofit/>
          </a:bodyPr>
          <a:lstStyle/>
          <a:p>
            <a:pPr marL="0" indent="0">
              <a:buNone/>
            </a:pPr>
            <a:endParaRPr lang="en-CA" sz="28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b="1" kern="0" dirty="0" smtClean="0">
                <a:solidFill>
                  <a:srgbClr val="00B050"/>
                </a:solidFill>
                <a:latin typeface="Verdana"/>
                <a:ea typeface="+mj-ea"/>
                <a:cs typeface="+mj-cs"/>
              </a:rPr>
              <a:t> </a:t>
            </a:r>
            <a:r>
              <a:rPr lang="en-CA" sz="2400" kern="0" dirty="0">
                <a:solidFill>
                  <a:srgbClr val="000000"/>
                </a:solidFill>
                <a:latin typeface="Verdana"/>
              </a:rPr>
              <a:t>Teacher issued a laptop by his employer and permitted to use it for personal use and to take it home on weekends and vacations</a:t>
            </a:r>
          </a:p>
          <a:p>
            <a:pPr lvl="0" fontAlgn="base">
              <a:spcAft>
                <a:spcPct val="0"/>
              </a:spcAft>
              <a:buClr>
                <a:srgbClr val="5D87A1"/>
              </a:buClr>
              <a:buNone/>
            </a:pPr>
            <a:endParaRPr lang="en-CA" sz="2400" kern="0" dirty="0">
              <a:solidFill>
                <a:srgbClr val="000000"/>
              </a:solidFill>
              <a:latin typeface="Verdana"/>
            </a:endParaRPr>
          </a:p>
          <a:p>
            <a:pPr lvl="0" fontAlgn="base">
              <a:spcAft>
                <a:spcPct val="0"/>
              </a:spcAft>
              <a:buClr>
                <a:srgbClr val="5D87A1"/>
              </a:buClr>
              <a:buFont typeface="Wingdings" pitchFamily="2" charset="2"/>
              <a:buChar char="§"/>
            </a:pPr>
            <a:r>
              <a:rPr lang="en-CA" sz="2400" kern="0" dirty="0">
                <a:solidFill>
                  <a:srgbClr val="000000"/>
                </a:solidFill>
                <a:latin typeface="Verdana"/>
              </a:rPr>
              <a:t>Teacher had inappropriate data about a student which was found by a technician of the employer performing a scan of the laptop</a:t>
            </a:r>
          </a:p>
          <a:p>
            <a:pPr lvl="0" fontAlgn="base">
              <a:spcAft>
                <a:spcPct val="0"/>
              </a:spcAft>
              <a:buClr>
                <a:srgbClr val="5D87A1"/>
              </a:buClr>
              <a:buNone/>
            </a:pPr>
            <a:endParaRPr lang="en-CA" sz="2400" kern="0" dirty="0">
              <a:solidFill>
                <a:srgbClr val="000000"/>
              </a:solidFill>
              <a:latin typeface="Verdana"/>
            </a:endParaRPr>
          </a:p>
          <a:p>
            <a:pPr lvl="0" fontAlgn="base">
              <a:spcAft>
                <a:spcPct val="0"/>
              </a:spcAft>
              <a:buClr>
                <a:srgbClr val="5D87A1"/>
              </a:buClr>
              <a:buFont typeface="Wingdings" pitchFamily="2" charset="2"/>
              <a:buChar char="§"/>
            </a:pPr>
            <a:r>
              <a:rPr lang="en-CA" sz="2400" kern="0" dirty="0">
                <a:solidFill>
                  <a:srgbClr val="000000"/>
                </a:solidFill>
                <a:latin typeface="Verdana"/>
              </a:rPr>
              <a:t>Teacher charged by police</a:t>
            </a:r>
            <a:endParaRPr lang="en-US" sz="2400" kern="0" dirty="0">
              <a:solidFill>
                <a:srgbClr val="000000"/>
              </a:solidFill>
              <a:latin typeface="Verdana"/>
            </a:endParaRP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36</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a:off x="427475" y="648703"/>
            <a:ext cx="6408713" cy="584775"/>
          </a:xfrm>
          <a:prstGeom prst="rect">
            <a:avLst/>
          </a:prstGeom>
          <a:noFill/>
        </p:spPr>
        <p:txBody>
          <a:bodyPr wrap="square" rtlCol="0">
            <a:spAutoFit/>
          </a:bodyPr>
          <a:lstStyle/>
          <a:p>
            <a:pPr lvl="0">
              <a:spcBef>
                <a:spcPct val="20000"/>
              </a:spcBef>
            </a:pPr>
            <a:r>
              <a:rPr lang="en-CA" sz="3200" b="1" i="1" kern="0" dirty="0">
                <a:solidFill>
                  <a:srgbClr val="00B050"/>
                </a:solidFill>
                <a:latin typeface="Verdana"/>
              </a:rPr>
              <a:t>R. v. Cole</a:t>
            </a:r>
            <a:r>
              <a:rPr lang="en-CA" sz="3200" b="1" kern="0" dirty="0">
                <a:solidFill>
                  <a:srgbClr val="00B050"/>
                </a:solidFill>
                <a:latin typeface="Verdana"/>
              </a:rPr>
              <a:t>, 2011 ONCA 218</a:t>
            </a:r>
          </a:p>
        </p:txBody>
      </p:sp>
    </p:spTree>
    <p:extLst>
      <p:ext uri="{BB962C8B-B14F-4D97-AF65-F5344CB8AC3E}">
        <p14:creationId xmlns:p14="http://schemas.microsoft.com/office/powerpoint/2010/main" val="19599489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466"/>
            <a:ext cx="6811808" cy="6255886"/>
          </a:xfrm>
        </p:spPr>
        <p:txBody>
          <a:bodyPr>
            <a:normAutofit/>
          </a:bodyPr>
          <a:lstStyle/>
          <a:p>
            <a:pPr marL="0" indent="0">
              <a:buNone/>
            </a:pPr>
            <a:r>
              <a:rPr lang="en-CA" sz="2800" b="1" i="1" kern="0" dirty="0">
                <a:solidFill>
                  <a:srgbClr val="00B050"/>
                </a:solidFill>
                <a:latin typeface="Verdana"/>
                <a:ea typeface="+mj-ea"/>
                <a:cs typeface="+mj-cs"/>
              </a:rPr>
              <a:t>R. v. Cole</a:t>
            </a:r>
            <a:r>
              <a:rPr lang="en-CA" sz="2800" b="1" kern="0" dirty="0">
                <a:solidFill>
                  <a:srgbClr val="00B050"/>
                </a:solidFill>
                <a:latin typeface="Verdana"/>
                <a:ea typeface="+mj-ea"/>
                <a:cs typeface="+mj-cs"/>
              </a:rPr>
              <a:t>, 2011 ONCA 218 (contd.)</a:t>
            </a:r>
            <a:r>
              <a:rPr lang="en-US" sz="2800" b="1" kern="0" dirty="0">
                <a:solidFill>
                  <a:srgbClr val="00B050"/>
                </a:solidFill>
                <a:latin typeface="Verdana"/>
                <a:ea typeface="+mj-ea"/>
                <a:cs typeface="+mj-cs"/>
              </a:rPr>
              <a:t> </a:t>
            </a:r>
            <a:endParaRPr lang="en-US" sz="2800" b="1" kern="0" dirty="0" smtClean="0">
              <a:solidFill>
                <a:srgbClr val="00B050"/>
              </a:solidFill>
              <a:latin typeface="Verdana"/>
              <a:ea typeface="+mj-ea"/>
              <a:cs typeface="+mj-cs"/>
            </a:endParaRPr>
          </a:p>
          <a:p>
            <a:pPr marL="0" indent="0">
              <a:buNone/>
            </a:pPr>
            <a:endParaRPr lang="en-US" sz="28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CA" sz="2400" kern="0" dirty="0">
                <a:solidFill>
                  <a:srgbClr val="000000"/>
                </a:solidFill>
                <a:latin typeface="Verdana"/>
              </a:rPr>
              <a:t>Did the Teacher have a reasonable expectation of privacy in the use of the laptop that was owned by the school?</a:t>
            </a:r>
          </a:p>
          <a:p>
            <a:pPr lvl="0" fontAlgn="base">
              <a:spcAft>
                <a:spcPct val="0"/>
              </a:spcAft>
              <a:buClr>
                <a:srgbClr val="5D87A1"/>
              </a:buClr>
              <a:buNone/>
            </a:pPr>
            <a:endParaRPr lang="en-CA" sz="1000" kern="0" dirty="0">
              <a:solidFill>
                <a:srgbClr val="000000"/>
              </a:solidFill>
              <a:latin typeface="Verdana"/>
            </a:endParaRPr>
          </a:p>
          <a:p>
            <a:pPr lvl="0" fontAlgn="base">
              <a:spcAft>
                <a:spcPct val="0"/>
              </a:spcAft>
              <a:buClr>
                <a:srgbClr val="5D87A1"/>
              </a:buClr>
              <a:buFont typeface="Wingdings" pitchFamily="2" charset="2"/>
              <a:buChar char="§"/>
            </a:pPr>
            <a:r>
              <a:rPr lang="en-CA" sz="2400" kern="0" dirty="0">
                <a:solidFill>
                  <a:srgbClr val="000000"/>
                </a:solidFill>
                <a:latin typeface="Verdana"/>
              </a:rPr>
              <a:t>The Ontario Court of Appeal said yes. Lack of a clear and unambiguous policy to monitor, search or police the use of the laptop was one of the factors leading to an expectation of privacy by the user</a:t>
            </a:r>
          </a:p>
          <a:p>
            <a:pPr lvl="0" fontAlgn="base">
              <a:spcAft>
                <a:spcPct val="0"/>
              </a:spcAft>
              <a:buClr>
                <a:srgbClr val="5D87A1"/>
              </a:buClr>
              <a:buNone/>
            </a:pPr>
            <a:endParaRPr lang="en-CA" sz="1000" kern="0" dirty="0">
              <a:solidFill>
                <a:srgbClr val="000000"/>
              </a:solidFill>
              <a:latin typeface="Verdana"/>
            </a:endParaRPr>
          </a:p>
          <a:p>
            <a:pPr lvl="0" fontAlgn="base">
              <a:spcAft>
                <a:spcPct val="0"/>
              </a:spcAft>
              <a:buClr>
                <a:srgbClr val="5D87A1"/>
              </a:buClr>
              <a:buFont typeface="Wingdings" pitchFamily="2" charset="2"/>
              <a:buChar char="§"/>
            </a:pPr>
            <a:r>
              <a:rPr lang="en-CA" sz="2400" kern="0" dirty="0">
                <a:solidFill>
                  <a:srgbClr val="000000"/>
                </a:solidFill>
                <a:latin typeface="Verdana"/>
              </a:rPr>
              <a:t>The warrantless search of the laptop by the police was contrary to the </a:t>
            </a:r>
            <a:r>
              <a:rPr lang="en-CA" sz="2400" i="1" kern="0" dirty="0">
                <a:solidFill>
                  <a:srgbClr val="000000"/>
                </a:solidFill>
                <a:latin typeface="Verdana"/>
              </a:rPr>
              <a:t>Charter</a:t>
            </a:r>
            <a:r>
              <a:rPr lang="en-US" sz="2400" kern="0" dirty="0">
                <a:solidFill>
                  <a:srgbClr val="000000"/>
                </a:solidFill>
                <a:latin typeface="Verdana"/>
              </a:rPr>
              <a:t> </a:t>
            </a: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37</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405827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41466"/>
            <a:ext cx="6875227" cy="6255886"/>
          </a:xfrm>
        </p:spPr>
        <p:txBody>
          <a:bodyPr>
            <a:normAutofit lnSpcReduction="10000"/>
          </a:bodyPr>
          <a:lstStyle/>
          <a:p>
            <a:pPr marL="0" indent="0">
              <a:buNone/>
            </a:pPr>
            <a:r>
              <a:rPr lang="en-CA" sz="2800" b="1" i="1" kern="0" dirty="0">
                <a:solidFill>
                  <a:srgbClr val="00B050"/>
                </a:solidFill>
                <a:latin typeface="Verdana"/>
                <a:ea typeface="+mj-ea"/>
                <a:cs typeface="+mj-cs"/>
              </a:rPr>
              <a:t>R. v. Cole</a:t>
            </a:r>
            <a:r>
              <a:rPr lang="en-CA" sz="2800" b="1" kern="0" dirty="0">
                <a:solidFill>
                  <a:srgbClr val="00B050"/>
                </a:solidFill>
                <a:latin typeface="Verdana"/>
                <a:ea typeface="+mj-ea"/>
                <a:cs typeface="+mj-cs"/>
              </a:rPr>
              <a:t>, 2011 ONCA 218 (contd.)</a:t>
            </a:r>
            <a:r>
              <a:rPr lang="en-US" sz="2800" b="1" kern="0" dirty="0">
                <a:solidFill>
                  <a:srgbClr val="00B050"/>
                </a:solidFill>
                <a:latin typeface="Verdana"/>
                <a:ea typeface="+mj-ea"/>
                <a:cs typeface="+mj-cs"/>
              </a:rPr>
              <a:t> </a:t>
            </a:r>
            <a:endParaRPr lang="en-US" sz="2800" b="1" kern="0" dirty="0" smtClean="0">
              <a:solidFill>
                <a:srgbClr val="00B050"/>
              </a:solidFill>
              <a:latin typeface="Verdana"/>
              <a:ea typeface="+mj-ea"/>
              <a:cs typeface="+mj-cs"/>
            </a:endParaRPr>
          </a:p>
          <a:p>
            <a:pPr marL="0" indent="0">
              <a:buNone/>
            </a:pPr>
            <a:endParaRPr lang="en-US" sz="2800" b="1" kern="0" dirty="0">
              <a:solidFill>
                <a:srgbClr val="00B050"/>
              </a:solidFill>
              <a:latin typeface="Verdana"/>
              <a:ea typeface="+mj-ea"/>
              <a:cs typeface="+mj-cs"/>
            </a:endParaRPr>
          </a:p>
          <a:p>
            <a:pPr lvl="0" fontAlgn="base">
              <a:spcAft>
                <a:spcPct val="0"/>
              </a:spcAft>
              <a:buClr>
                <a:srgbClr val="5D87A1"/>
              </a:buClr>
              <a:buNone/>
            </a:pPr>
            <a:r>
              <a:rPr lang="en-CA" kern="0" dirty="0">
                <a:solidFill>
                  <a:srgbClr val="000000"/>
                </a:solidFill>
                <a:latin typeface="Verdana"/>
              </a:rPr>
              <a:t>Lessons from </a:t>
            </a:r>
            <a:r>
              <a:rPr lang="en-CA" i="1" kern="0" dirty="0">
                <a:solidFill>
                  <a:srgbClr val="000000"/>
                </a:solidFill>
                <a:latin typeface="Verdana"/>
              </a:rPr>
              <a:t>R. v. Cole:</a:t>
            </a:r>
          </a:p>
          <a:p>
            <a:pPr lvl="0" fontAlgn="base">
              <a:spcAft>
                <a:spcPct val="0"/>
              </a:spcAft>
              <a:buClr>
                <a:srgbClr val="5D87A1"/>
              </a:buClr>
              <a:buNone/>
            </a:pPr>
            <a:endParaRPr lang="en-CA" sz="1050" kern="0" dirty="0">
              <a:solidFill>
                <a:srgbClr val="000000"/>
              </a:solidFill>
              <a:latin typeface="Verdana"/>
            </a:endParaRPr>
          </a:p>
          <a:p>
            <a:pPr lvl="0" fontAlgn="base">
              <a:spcAft>
                <a:spcPct val="0"/>
              </a:spcAft>
              <a:buClr>
                <a:srgbClr val="5D87A1"/>
              </a:buClr>
              <a:buFont typeface="Wingdings" pitchFamily="2" charset="2"/>
              <a:buChar char="§"/>
            </a:pPr>
            <a:r>
              <a:rPr lang="en-CA" sz="2400" kern="0" dirty="0">
                <a:solidFill>
                  <a:srgbClr val="000000"/>
                </a:solidFill>
                <a:latin typeface="Verdana"/>
              </a:rPr>
              <a:t>Critical to have a well-drafted technology and social media policy to address the expectation of privacy by employees</a:t>
            </a:r>
          </a:p>
          <a:p>
            <a:pPr lvl="0" fontAlgn="base">
              <a:spcAft>
                <a:spcPct val="0"/>
              </a:spcAft>
              <a:buClr>
                <a:srgbClr val="5D87A1"/>
              </a:buClr>
              <a:buNone/>
            </a:pPr>
            <a:endParaRPr lang="en-CA" sz="1050" kern="0" dirty="0">
              <a:solidFill>
                <a:srgbClr val="000000"/>
              </a:solidFill>
              <a:latin typeface="Verdana"/>
            </a:endParaRPr>
          </a:p>
          <a:p>
            <a:pPr lvl="0" fontAlgn="base">
              <a:spcAft>
                <a:spcPct val="0"/>
              </a:spcAft>
              <a:buClr>
                <a:srgbClr val="5D87A1"/>
              </a:buClr>
              <a:buFont typeface="Wingdings" pitchFamily="2" charset="2"/>
              <a:buChar char="§"/>
            </a:pPr>
            <a:r>
              <a:rPr lang="en-CA" sz="2400" kern="0" dirty="0">
                <a:solidFill>
                  <a:srgbClr val="000000"/>
                </a:solidFill>
                <a:latin typeface="Verdana"/>
              </a:rPr>
              <a:t>The fact the device is owned by the employer no longer means they have an absolute right to access the data without the consent of the user and without respecting privacy laws</a:t>
            </a:r>
          </a:p>
          <a:p>
            <a:pPr lvl="0" fontAlgn="base">
              <a:spcAft>
                <a:spcPct val="0"/>
              </a:spcAft>
              <a:buClr>
                <a:srgbClr val="5D87A1"/>
              </a:buClr>
              <a:buFont typeface="Wingdings" pitchFamily="2" charset="2"/>
              <a:buChar char="§"/>
            </a:pPr>
            <a:endParaRPr lang="en-CA" sz="1050" kern="0" dirty="0">
              <a:solidFill>
                <a:srgbClr val="000000"/>
              </a:solidFill>
              <a:latin typeface="Verdana"/>
            </a:endParaRPr>
          </a:p>
          <a:p>
            <a:pPr lvl="0" fontAlgn="base">
              <a:spcAft>
                <a:spcPct val="0"/>
              </a:spcAft>
              <a:buClr>
                <a:srgbClr val="5D87A1"/>
              </a:buClr>
              <a:buFont typeface="Wingdings" pitchFamily="2" charset="2"/>
              <a:buChar char="§"/>
            </a:pPr>
            <a:r>
              <a:rPr lang="en-CA" sz="2400" kern="0" dirty="0">
                <a:solidFill>
                  <a:srgbClr val="000000"/>
                </a:solidFill>
                <a:latin typeface="Verdana"/>
              </a:rPr>
              <a:t>Leave has been granted for an appeal to the Supreme Court of Canada</a:t>
            </a:r>
            <a:endParaRPr lang="en-US" sz="2400" kern="0" dirty="0">
              <a:solidFill>
                <a:srgbClr val="000000"/>
              </a:solidFill>
              <a:latin typeface="Verdana"/>
            </a:endParaRP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38</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332427"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5406065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476672"/>
            <a:ext cx="6887145" cy="6192688"/>
          </a:xfrm>
        </p:spPr>
        <p:txBody>
          <a:bodyPr/>
          <a:lstStyle/>
          <a:p>
            <a:pPr marL="0" indent="0">
              <a:buNone/>
            </a:pPr>
            <a:r>
              <a:rPr lang="en-US" b="1" kern="0" dirty="0">
                <a:solidFill>
                  <a:srgbClr val="00B050"/>
                </a:solidFill>
                <a:latin typeface="Verdana"/>
                <a:ea typeface="+mj-ea"/>
                <a:cs typeface="+mj-cs"/>
              </a:rPr>
              <a:t>Expectation of </a:t>
            </a:r>
            <a:r>
              <a:rPr lang="en-US" b="1" kern="0" dirty="0" smtClean="0">
                <a:solidFill>
                  <a:srgbClr val="00B050"/>
                </a:solidFill>
                <a:latin typeface="Verdana"/>
                <a:ea typeface="+mj-ea"/>
                <a:cs typeface="+mj-cs"/>
              </a:rPr>
              <a:t>Privacy</a:t>
            </a:r>
          </a:p>
          <a:p>
            <a:pPr marL="0" indent="0">
              <a:buNone/>
            </a:pPr>
            <a:endParaRPr lang="en-CA" sz="2800" dirty="0" smtClean="0">
              <a:solidFill>
                <a:srgbClr val="00B050"/>
              </a:solidFill>
            </a:endParaRPr>
          </a:p>
          <a:p>
            <a:pPr lvl="0" fontAlgn="base">
              <a:spcAft>
                <a:spcPct val="0"/>
              </a:spcAft>
              <a:buClr>
                <a:srgbClr val="5D87A1"/>
              </a:buClr>
              <a:buFont typeface="Wingdings" pitchFamily="2" charset="2"/>
              <a:buChar char="§"/>
            </a:pPr>
            <a:r>
              <a:rPr lang="en-US" sz="2800" kern="0" dirty="0">
                <a:solidFill>
                  <a:srgbClr val="000000"/>
                </a:solidFill>
                <a:latin typeface="Verdana"/>
              </a:rPr>
              <a:t>The tort of invasion of privacy</a:t>
            </a:r>
          </a:p>
          <a:p>
            <a:pPr lvl="0" fontAlgn="base">
              <a:spcAft>
                <a:spcPct val="0"/>
              </a:spcAft>
              <a:buClr>
                <a:srgbClr val="5D87A1"/>
              </a:buClr>
              <a:buFont typeface="Wingdings" pitchFamily="2" charset="2"/>
              <a:buChar char="§"/>
            </a:pPr>
            <a:endParaRPr lang="en-US" sz="2000" kern="0" dirty="0">
              <a:solidFill>
                <a:srgbClr val="000000"/>
              </a:solidFill>
              <a:latin typeface="Verdana"/>
            </a:endParaRPr>
          </a:p>
          <a:p>
            <a:pPr lvl="0" fontAlgn="base">
              <a:spcAft>
                <a:spcPct val="0"/>
              </a:spcAft>
              <a:buClr>
                <a:srgbClr val="5D87A1"/>
              </a:buClr>
              <a:buFont typeface="Wingdings" pitchFamily="2" charset="2"/>
              <a:buChar char="§"/>
            </a:pPr>
            <a:r>
              <a:rPr lang="en-US" sz="2800" kern="0" dirty="0">
                <a:solidFill>
                  <a:srgbClr val="000000"/>
                </a:solidFill>
                <a:latin typeface="Verdana"/>
              </a:rPr>
              <a:t>Jones v. </a:t>
            </a:r>
            <a:r>
              <a:rPr lang="en-US" sz="2800" kern="0" dirty="0" err="1">
                <a:solidFill>
                  <a:srgbClr val="000000"/>
                </a:solidFill>
                <a:latin typeface="Verdana"/>
              </a:rPr>
              <a:t>Tsige</a:t>
            </a:r>
            <a:r>
              <a:rPr lang="en-US" sz="2800" kern="0" dirty="0">
                <a:solidFill>
                  <a:srgbClr val="000000"/>
                </a:solidFill>
                <a:latin typeface="Verdana"/>
              </a:rPr>
              <a:t> – (Ontario Court of Appeal – January 18, 2012)</a:t>
            </a:r>
          </a:p>
          <a:p>
            <a:pPr lvl="0" fontAlgn="base">
              <a:spcAft>
                <a:spcPct val="0"/>
              </a:spcAft>
              <a:buClr>
                <a:srgbClr val="5D87A1"/>
              </a:buClr>
              <a:buFont typeface="Wingdings" pitchFamily="2" charset="2"/>
              <a:buChar char="§"/>
            </a:pPr>
            <a:endParaRPr lang="en-US" sz="2000" kern="0" dirty="0">
              <a:solidFill>
                <a:srgbClr val="000000"/>
              </a:solidFill>
              <a:latin typeface="Verdana"/>
            </a:endParaRPr>
          </a:p>
          <a:p>
            <a:pPr lvl="0" fontAlgn="base">
              <a:spcAft>
                <a:spcPct val="0"/>
              </a:spcAft>
              <a:buClr>
                <a:srgbClr val="5D87A1"/>
              </a:buClr>
              <a:buFont typeface="Wingdings" pitchFamily="2" charset="2"/>
              <a:buChar char="§"/>
            </a:pPr>
            <a:r>
              <a:rPr lang="en-US" sz="2800" kern="0" dirty="0">
                <a:solidFill>
                  <a:srgbClr val="000000"/>
                </a:solidFill>
                <a:latin typeface="Verdana"/>
              </a:rPr>
              <a:t>Future developments in the law</a:t>
            </a:r>
          </a:p>
          <a:p>
            <a:pPr lvl="0" fontAlgn="base">
              <a:spcAft>
                <a:spcPct val="0"/>
              </a:spcAft>
              <a:buClr>
                <a:srgbClr val="5D87A1"/>
              </a:buClr>
              <a:buFont typeface="Wingdings" pitchFamily="2" charset="2"/>
              <a:buChar char="§"/>
            </a:pPr>
            <a:endParaRPr lang="en-US" sz="2000" kern="0" dirty="0">
              <a:solidFill>
                <a:srgbClr val="000000"/>
              </a:solidFill>
              <a:latin typeface="Verdana"/>
            </a:endParaRPr>
          </a:p>
          <a:p>
            <a:pPr lvl="0" fontAlgn="base">
              <a:spcAft>
                <a:spcPct val="0"/>
              </a:spcAft>
              <a:buClr>
                <a:srgbClr val="5D87A1"/>
              </a:buClr>
              <a:buFont typeface="Wingdings" pitchFamily="2" charset="2"/>
              <a:buChar char="§"/>
            </a:pPr>
            <a:r>
              <a:rPr lang="en-US" sz="2800" kern="0" dirty="0">
                <a:solidFill>
                  <a:srgbClr val="000000"/>
                </a:solidFill>
                <a:latin typeface="Verdana"/>
              </a:rPr>
              <a:t>Claim dismissed by the Motions Judge on the basis that the law did not recognize a tort of breach of privacy</a:t>
            </a:r>
          </a:p>
          <a:p>
            <a:pPr marL="0" indent="0">
              <a:buNone/>
            </a:pPr>
            <a:endParaRPr lang="en-CA" dirty="0"/>
          </a:p>
        </p:txBody>
      </p:sp>
      <p:sp>
        <p:nvSpPr>
          <p:cNvPr id="4" name="Slide Number Placeholder 3"/>
          <p:cNvSpPr>
            <a:spLocks noGrp="1"/>
          </p:cNvSpPr>
          <p:nvPr>
            <p:ph type="sldNum" sz="quarter" idx="12"/>
          </p:nvPr>
        </p:nvSpPr>
        <p:spPr/>
        <p:txBody>
          <a:bodyPr/>
          <a:lstStyle/>
          <a:p>
            <a:fld id="{E26D84C6-BB8D-4A24-AEA3-81A10FA9F01E}" type="slidenum">
              <a:rPr lang="en-CA" smtClean="0"/>
              <a:t>39</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3978757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63491"/>
            <a:ext cx="8219256" cy="5194509"/>
          </a:xfrm>
        </p:spPr>
        <p:txBody>
          <a:bodyPr>
            <a:normAutofit/>
          </a:bodyPr>
          <a:lstStyle/>
          <a:p>
            <a:pPr lvl="0" fontAlgn="base">
              <a:spcAft>
                <a:spcPct val="0"/>
              </a:spcAft>
              <a:buClr>
                <a:srgbClr val="5D87A1"/>
              </a:buClr>
              <a:buFont typeface="Wingdings" pitchFamily="2" charset="2"/>
              <a:buChar char="§"/>
            </a:pPr>
            <a:endParaRPr kumimoji="0" lang="en-US" sz="20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Aft>
                <a:spcPct val="0"/>
              </a:spcAft>
              <a:buClr>
                <a:srgbClr val="5D87A1"/>
              </a:buClr>
              <a:buFont typeface="Wingdings" pitchFamily="2" charset="2"/>
              <a:buChar char="v"/>
            </a:pPr>
            <a:r>
              <a:rPr lang="en-US" sz="1800" kern="0" noProof="0" dirty="0" smtClean="0">
                <a:solidFill>
                  <a:srgbClr val="000000"/>
                </a:solidFill>
                <a:latin typeface="Verdana"/>
              </a:rPr>
              <a:t>How should Employers regulate the use of social media in the workplace?</a:t>
            </a:r>
            <a:r>
              <a:rPr lang="en-US" sz="1800" kern="0" noProof="0" dirty="0">
                <a:solidFill>
                  <a:srgbClr val="000000"/>
                </a:solidFill>
                <a:latin typeface="Verdana"/>
              </a:rPr>
              <a:t/>
            </a:r>
            <a:br>
              <a:rPr lang="en-US" sz="1800" kern="0" noProof="0" dirty="0">
                <a:solidFill>
                  <a:srgbClr val="000000"/>
                </a:solidFill>
                <a:latin typeface="Verdana"/>
              </a:rPr>
            </a:br>
            <a:endParaRPr lang="en-US" sz="1800" kern="0" dirty="0">
              <a:solidFill>
                <a:srgbClr val="000000"/>
              </a:solidFill>
              <a:latin typeface="Verdana"/>
            </a:endParaRPr>
          </a:p>
          <a:p>
            <a:pPr lvl="0" fontAlgn="base">
              <a:spcAft>
                <a:spcPct val="0"/>
              </a:spcAft>
              <a:buClr>
                <a:srgbClr val="5D87A1"/>
              </a:buClr>
              <a:buFont typeface="Wingdings" pitchFamily="2" charset="2"/>
              <a:buChar char="v"/>
            </a:pPr>
            <a:r>
              <a:rPr kumimoji="0" lang="en-US" sz="1800" b="0" i="0" u="none" strike="noStrike" kern="0" cap="none" spc="0" normalizeH="0" baseline="0" noProof="0" dirty="0" smtClean="0">
                <a:ln>
                  <a:noFill/>
                </a:ln>
                <a:solidFill>
                  <a:srgbClr val="000000"/>
                </a:solidFill>
                <a:effectLst/>
                <a:uLnTx/>
                <a:uFillTx/>
                <a:latin typeface="Verdana"/>
              </a:rPr>
              <a:t>How does the law balance rights to organize the workplace and union membership/representation with the protection of the employer’s business interests and property in social media communications?</a:t>
            </a:r>
          </a:p>
          <a:p>
            <a:pPr lvl="0" fontAlgn="base">
              <a:spcAft>
                <a:spcPct val="0"/>
              </a:spcAft>
              <a:buClr>
                <a:srgbClr val="5D87A1"/>
              </a:buClr>
              <a:buFont typeface="Wingdings" pitchFamily="2" charset="2"/>
              <a:buChar char="v"/>
            </a:pPr>
            <a:endParaRPr kumimoji="0" lang="en-US" sz="1800" b="0" i="0" u="none" strike="noStrike" kern="0" cap="none" spc="0" normalizeH="0" baseline="0" noProof="0" dirty="0" smtClean="0">
              <a:ln>
                <a:noFill/>
              </a:ln>
              <a:solidFill>
                <a:srgbClr val="000000"/>
              </a:solidFill>
              <a:effectLst/>
              <a:uLnTx/>
              <a:uFillTx/>
              <a:latin typeface="Verdana"/>
            </a:endParaRPr>
          </a:p>
          <a:p>
            <a:pPr lvl="0" fontAlgn="base">
              <a:spcAft>
                <a:spcPct val="0"/>
              </a:spcAft>
              <a:buClr>
                <a:srgbClr val="5D87A1"/>
              </a:buClr>
              <a:buFont typeface="Wingdings" pitchFamily="2" charset="2"/>
              <a:buChar char="v"/>
            </a:pPr>
            <a:r>
              <a:rPr kumimoji="0" lang="en-US" sz="1800" b="0" i="0" u="none" strike="noStrike" kern="0" cap="none" spc="0" normalizeH="0" baseline="0" noProof="0" dirty="0" smtClean="0">
                <a:ln>
                  <a:noFill/>
                </a:ln>
                <a:solidFill>
                  <a:srgbClr val="000000"/>
                </a:solidFill>
                <a:effectLst/>
                <a:uLnTx/>
                <a:uFillTx/>
                <a:latin typeface="Verdana"/>
              </a:rPr>
              <a:t>There have already been a significant number of disputes that have occurred to date in connection with workplace technology and the use of social media by employees</a:t>
            </a:r>
          </a:p>
          <a:p>
            <a:pPr lvl="0" fontAlgn="base">
              <a:spcAft>
                <a:spcPct val="0"/>
              </a:spcAft>
              <a:buClr>
                <a:srgbClr val="5D87A1"/>
              </a:buClr>
              <a:buFont typeface="Wingdings" pitchFamily="2" charset="2"/>
              <a:buChar char="v"/>
            </a:pPr>
            <a:endParaRPr kumimoji="0" lang="en-US" sz="1800" b="0" i="0" u="none" strike="noStrike" kern="0" cap="none" spc="0" normalizeH="0" baseline="0" noProof="0" dirty="0" smtClean="0">
              <a:ln>
                <a:noFill/>
              </a:ln>
              <a:solidFill>
                <a:srgbClr val="000000"/>
              </a:solidFill>
              <a:effectLst/>
              <a:uLnTx/>
              <a:uFillTx/>
              <a:latin typeface="Verdana"/>
            </a:endParaRPr>
          </a:p>
          <a:p>
            <a:pPr lvl="0" fontAlgn="base">
              <a:spcAft>
                <a:spcPct val="0"/>
              </a:spcAft>
              <a:buClr>
                <a:srgbClr val="5D87A1"/>
              </a:buClr>
              <a:buFont typeface="Wingdings" pitchFamily="2" charset="2"/>
              <a:buChar char="v"/>
            </a:pPr>
            <a:r>
              <a:rPr kumimoji="0" lang="en-US" sz="1800" b="0" i="0" u="none" strike="noStrike" kern="0" cap="none" spc="0" normalizeH="0" baseline="0" noProof="0" dirty="0" smtClean="0">
                <a:ln>
                  <a:noFill/>
                </a:ln>
                <a:solidFill>
                  <a:srgbClr val="000000"/>
                </a:solidFill>
                <a:effectLst/>
                <a:uLnTx/>
                <a:uFillTx/>
                <a:latin typeface="Verdana"/>
              </a:rPr>
              <a:t>How have </a:t>
            </a:r>
            <a:r>
              <a:rPr kumimoji="0" lang="en-US" sz="1800" b="0" i="0" u="none" strike="noStrike" kern="0" cap="none" spc="0" normalizeH="0" baseline="0" noProof="0" dirty="0" err="1" smtClean="0">
                <a:ln>
                  <a:noFill/>
                </a:ln>
                <a:solidFill>
                  <a:srgbClr val="000000"/>
                </a:solidFill>
                <a:effectLst/>
                <a:uLnTx/>
                <a:uFillTx/>
                <a:latin typeface="Verdana"/>
              </a:rPr>
              <a:t>labour</a:t>
            </a:r>
            <a:r>
              <a:rPr kumimoji="0" lang="en-US" sz="1800" b="0" i="0" u="none" strike="noStrike" kern="0" cap="none" spc="0" normalizeH="0" baseline="0" noProof="0" dirty="0" smtClean="0">
                <a:ln>
                  <a:noFill/>
                </a:ln>
                <a:solidFill>
                  <a:srgbClr val="000000"/>
                </a:solidFill>
                <a:effectLst/>
                <a:uLnTx/>
                <a:uFillTx/>
                <a:latin typeface="Verdana"/>
              </a:rPr>
              <a:t> boards, arbitrators,</a:t>
            </a:r>
            <a:r>
              <a:rPr kumimoji="0" lang="en-US" sz="1800" b="0" i="0" u="none" strike="noStrike" kern="0" cap="none" spc="0" normalizeH="0" noProof="0" dirty="0" smtClean="0">
                <a:ln>
                  <a:noFill/>
                </a:ln>
                <a:solidFill>
                  <a:srgbClr val="000000"/>
                </a:solidFill>
                <a:effectLst/>
                <a:uLnTx/>
                <a:uFillTx/>
                <a:latin typeface="Verdana"/>
              </a:rPr>
              <a:t> </a:t>
            </a:r>
            <a:r>
              <a:rPr kumimoji="0" lang="en-US" sz="1800" b="0" i="0" u="none" strike="noStrike" kern="0" cap="none" spc="0" normalizeH="0" baseline="0" noProof="0" dirty="0" smtClean="0">
                <a:ln>
                  <a:noFill/>
                </a:ln>
                <a:solidFill>
                  <a:srgbClr val="000000"/>
                </a:solidFill>
                <a:effectLst/>
                <a:uLnTx/>
                <a:uFillTx/>
                <a:latin typeface="Verdana"/>
              </a:rPr>
              <a:t>human rights tribunals and the courts addressed the subject of misuse of social media?</a:t>
            </a:r>
          </a:p>
          <a:p>
            <a:endParaRPr lang="en-CA" dirty="0"/>
          </a:p>
        </p:txBody>
      </p:sp>
      <p:sp>
        <p:nvSpPr>
          <p:cNvPr id="4" name="Slide Number Placeholder 3"/>
          <p:cNvSpPr>
            <a:spLocks noGrp="1"/>
          </p:cNvSpPr>
          <p:nvPr>
            <p:ph type="sldNum" sz="quarter" idx="12"/>
          </p:nvPr>
        </p:nvSpPr>
        <p:spPr/>
        <p:txBody>
          <a:bodyPr/>
          <a:lstStyle/>
          <a:p>
            <a:fld id="{E26D84C6-BB8D-4A24-AEA3-81A10FA9F01E}" type="slidenum">
              <a:rPr lang="en-CA" smtClean="0"/>
              <a:t>4</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5189"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6876256" y="1355714"/>
            <a:ext cx="2483768" cy="307777"/>
          </a:xfrm>
          <a:prstGeom prst="rect">
            <a:avLst/>
          </a:prstGeom>
        </p:spPr>
        <p:txBody>
          <a:bodyPr wrap="square">
            <a:spAutoFit/>
          </a:bodyPr>
          <a:lstStyle/>
          <a:p>
            <a:r>
              <a:rPr lang="en-CA" sz="1400" dirty="0">
                <a:solidFill>
                  <a:srgbClr val="00B050"/>
                </a:solidFill>
                <a:latin typeface="Times New Roman"/>
                <a:ea typeface="Calibri"/>
                <a:cs typeface="Times New Roman"/>
              </a:rPr>
              <a:t> </a:t>
            </a:r>
            <a:r>
              <a:rPr lang="en-CA" sz="1400" dirty="0" smtClean="0">
                <a:solidFill>
                  <a:srgbClr val="00B050"/>
                </a:solidFill>
                <a:latin typeface="Times New Roman"/>
                <a:ea typeface="Calibri"/>
                <a:cs typeface="Times New Roman"/>
              </a:rPr>
              <a:t>    Trusted</a:t>
            </a:r>
            <a:r>
              <a:rPr lang="en-CA" sz="1400" spc="35" dirty="0" smtClean="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9" name="TextBox 8"/>
          <p:cNvSpPr txBox="1"/>
          <p:nvPr/>
        </p:nvSpPr>
        <p:spPr>
          <a:xfrm>
            <a:off x="1043608" y="616415"/>
            <a:ext cx="5040560" cy="646331"/>
          </a:xfrm>
          <a:prstGeom prst="rect">
            <a:avLst/>
          </a:prstGeom>
          <a:noFill/>
        </p:spPr>
        <p:txBody>
          <a:bodyPr wrap="square" rtlCol="0">
            <a:spAutoFit/>
          </a:bodyPr>
          <a:lstStyle/>
          <a:p>
            <a:r>
              <a:rPr lang="en-US" sz="3600" b="1" kern="0" dirty="0">
                <a:solidFill>
                  <a:srgbClr val="00B050"/>
                </a:solidFill>
                <a:latin typeface="Verdana"/>
                <a:ea typeface="+mj-ea"/>
                <a:cs typeface="+mj-cs"/>
              </a:rPr>
              <a:t>Introduction</a:t>
            </a:r>
            <a:endParaRPr lang="en-CA" sz="2400" dirty="0">
              <a:solidFill>
                <a:srgbClr val="00B050"/>
              </a:solidFill>
            </a:endParaRPr>
          </a:p>
        </p:txBody>
      </p:sp>
    </p:spTree>
    <p:extLst>
      <p:ext uri="{BB962C8B-B14F-4D97-AF65-F5344CB8AC3E}">
        <p14:creationId xmlns:p14="http://schemas.microsoft.com/office/powerpoint/2010/main" val="26275955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41466"/>
            <a:ext cx="6887145" cy="6327894"/>
          </a:xfrm>
        </p:spPr>
        <p:txBody>
          <a:bodyPr>
            <a:normAutofit/>
          </a:bodyPr>
          <a:lstStyle/>
          <a:p>
            <a:pPr marL="0" indent="0">
              <a:buNone/>
            </a:pPr>
            <a:endParaRPr lang="en-US" sz="2800" b="1" kern="0" dirty="0" smtClean="0">
              <a:solidFill>
                <a:srgbClr val="00B050"/>
              </a:solidFill>
              <a:latin typeface="Verdana"/>
              <a:ea typeface="+mj-ea"/>
              <a:cs typeface="+mj-cs"/>
            </a:endParaRPr>
          </a:p>
          <a:p>
            <a:pPr marL="0" indent="0">
              <a:buNone/>
            </a:pPr>
            <a:r>
              <a:rPr lang="en-US" sz="2800" b="1" kern="0" dirty="0" smtClean="0">
                <a:solidFill>
                  <a:srgbClr val="00B050"/>
                </a:solidFill>
                <a:latin typeface="Verdana"/>
                <a:ea typeface="+mj-ea"/>
                <a:cs typeface="+mj-cs"/>
              </a:rPr>
              <a:t>Expectation </a:t>
            </a:r>
            <a:r>
              <a:rPr lang="en-US" sz="2800" b="1" kern="0" dirty="0">
                <a:solidFill>
                  <a:srgbClr val="00B050"/>
                </a:solidFill>
                <a:latin typeface="Verdana"/>
                <a:ea typeface="+mj-ea"/>
                <a:cs typeface="+mj-cs"/>
              </a:rPr>
              <a:t>of Privacy (</a:t>
            </a:r>
            <a:r>
              <a:rPr lang="en-US" sz="2800" b="1" kern="0" dirty="0" err="1">
                <a:solidFill>
                  <a:srgbClr val="00B050"/>
                </a:solidFill>
                <a:latin typeface="Verdana"/>
                <a:ea typeface="+mj-ea"/>
                <a:cs typeface="+mj-cs"/>
              </a:rPr>
              <a:t>con’t</a:t>
            </a:r>
            <a:r>
              <a:rPr lang="en-US" sz="2800" b="1" kern="0" dirty="0" smtClean="0">
                <a:solidFill>
                  <a:srgbClr val="00B050"/>
                </a:solidFill>
                <a:latin typeface="Verdana"/>
                <a:ea typeface="+mj-ea"/>
                <a:cs typeface="+mj-cs"/>
              </a:rPr>
              <a:t>)</a:t>
            </a:r>
          </a:p>
          <a:p>
            <a:pPr marL="0" indent="0">
              <a:buNone/>
            </a:pPr>
            <a:endParaRPr lang="en-US" sz="28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400" kern="0" dirty="0">
                <a:solidFill>
                  <a:srgbClr val="000000"/>
                </a:solidFill>
                <a:latin typeface="Verdana"/>
              </a:rPr>
              <a:t>Respondent disciplined by her Employer</a:t>
            </a:r>
          </a:p>
          <a:p>
            <a:pPr lvl="0" fontAlgn="base">
              <a:spcAft>
                <a:spcPct val="0"/>
              </a:spcAft>
              <a:buClr>
                <a:srgbClr val="5D87A1"/>
              </a:buClr>
              <a:buFont typeface="Wingdings" pitchFamily="2" charset="2"/>
              <a:buChar char="§"/>
            </a:pPr>
            <a:endParaRPr lang="en-US" sz="900" kern="0" dirty="0">
              <a:solidFill>
                <a:srgbClr val="000000"/>
              </a:solidFill>
              <a:latin typeface="Verdana"/>
            </a:endParaRPr>
          </a:p>
          <a:p>
            <a:pPr lvl="0" fontAlgn="base">
              <a:spcAft>
                <a:spcPct val="0"/>
              </a:spcAft>
              <a:buClr>
                <a:srgbClr val="5D87A1"/>
              </a:buClr>
              <a:buFont typeface="Wingdings" pitchFamily="2" charset="2"/>
              <a:buChar char="§"/>
            </a:pPr>
            <a:r>
              <a:rPr lang="en-US" sz="2400" kern="0" dirty="0">
                <a:solidFill>
                  <a:srgbClr val="000000"/>
                </a:solidFill>
                <a:latin typeface="Verdana"/>
              </a:rPr>
              <a:t>In the civil proceeding, the Appellant claimed damages of $70,000 for breach of fiduciary duty and invasion of privacy and $20,000 for punitive damages</a:t>
            </a:r>
          </a:p>
          <a:p>
            <a:pPr lvl="0" fontAlgn="base">
              <a:spcAft>
                <a:spcPct val="0"/>
              </a:spcAft>
              <a:buClr>
                <a:srgbClr val="5D87A1"/>
              </a:buClr>
              <a:buFont typeface="Wingdings" pitchFamily="2" charset="2"/>
              <a:buChar char="§"/>
            </a:pPr>
            <a:endParaRPr lang="en-US" sz="900" kern="0" dirty="0">
              <a:solidFill>
                <a:srgbClr val="000000"/>
              </a:solidFill>
              <a:latin typeface="Verdana"/>
            </a:endParaRPr>
          </a:p>
          <a:p>
            <a:pPr lvl="0" fontAlgn="base">
              <a:spcAft>
                <a:spcPct val="0"/>
              </a:spcAft>
              <a:buClr>
                <a:srgbClr val="5D87A1"/>
              </a:buClr>
              <a:buFont typeface="Wingdings" pitchFamily="2" charset="2"/>
              <a:buChar char="§"/>
            </a:pPr>
            <a:r>
              <a:rPr lang="en-US" sz="2400" kern="0" dirty="0">
                <a:solidFill>
                  <a:srgbClr val="000000"/>
                </a:solidFill>
                <a:latin typeface="Verdana"/>
              </a:rPr>
              <a:t>The claim was dismissed by the Motions Judge and costs of $35,000 were awarded to the Respondent on the basis that Appellant was aggressive in the litigation and ought to have accepted reasonable offers of settlement</a:t>
            </a: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40</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344345"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7267672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476672"/>
            <a:ext cx="7283227" cy="6192688"/>
          </a:xfrm>
        </p:spPr>
        <p:txBody>
          <a:bodyPr>
            <a:normAutofit fontScale="92500" lnSpcReduction="10000"/>
          </a:bodyPr>
          <a:lstStyle/>
          <a:p>
            <a:pPr marL="0" lvl="0" indent="0">
              <a:buNone/>
            </a:pPr>
            <a:r>
              <a:rPr lang="en-US" sz="2800" b="1" kern="0" dirty="0">
                <a:solidFill>
                  <a:srgbClr val="00B050"/>
                </a:solidFill>
                <a:latin typeface="Verdana"/>
              </a:rPr>
              <a:t>Expectation of </a:t>
            </a:r>
            <a:r>
              <a:rPr lang="en-US" sz="2800" b="1" kern="0" dirty="0" smtClean="0">
                <a:solidFill>
                  <a:srgbClr val="00B050"/>
                </a:solidFill>
                <a:latin typeface="Verdana"/>
              </a:rPr>
              <a:t>Privacy (</a:t>
            </a:r>
            <a:r>
              <a:rPr lang="en-US" sz="2800" b="1" kern="0" dirty="0" err="1" smtClean="0">
                <a:solidFill>
                  <a:srgbClr val="00B050"/>
                </a:solidFill>
                <a:latin typeface="Verdana"/>
              </a:rPr>
              <a:t>con’t</a:t>
            </a:r>
            <a:r>
              <a:rPr lang="en-US" sz="2800" b="1" kern="0" dirty="0" smtClean="0">
                <a:solidFill>
                  <a:srgbClr val="00B050"/>
                </a:solidFill>
                <a:latin typeface="Verdana"/>
              </a:rPr>
              <a:t>)</a:t>
            </a:r>
          </a:p>
          <a:p>
            <a:pPr marL="0" lvl="0" indent="0">
              <a:buNone/>
            </a:pPr>
            <a:endParaRPr lang="en-US" sz="2800" b="1" kern="0" dirty="0">
              <a:solidFill>
                <a:srgbClr val="00B050"/>
              </a:solidFill>
              <a:latin typeface="Verdana"/>
            </a:endParaRPr>
          </a:p>
          <a:p>
            <a:pPr marL="0" lvl="0" indent="0">
              <a:buNone/>
            </a:pPr>
            <a:endParaRPr lang="en-US" sz="2800" b="1" kern="0" dirty="0">
              <a:solidFill>
                <a:srgbClr val="00B050"/>
              </a:solidFill>
              <a:latin typeface="Verdana"/>
            </a:endParaRPr>
          </a:p>
          <a:p>
            <a:pPr marL="227013" lvl="0" indent="-227013" fontAlgn="base">
              <a:spcAft>
                <a:spcPct val="0"/>
              </a:spcAft>
              <a:buClr>
                <a:srgbClr val="5D87A1"/>
              </a:buClr>
              <a:buFont typeface="Wingdings" pitchFamily="2" charset="2"/>
              <a:buChar char="§"/>
              <a:tabLst>
                <a:tab pos="6178550" algn="r"/>
              </a:tabLst>
            </a:pPr>
            <a:r>
              <a:rPr lang="en-US" sz="2000" kern="0" dirty="0">
                <a:solidFill>
                  <a:srgbClr val="000000"/>
                </a:solidFill>
                <a:latin typeface="Verdana"/>
              </a:rPr>
              <a:t>Ontario Court of Appeal was asked to consider the following question</a:t>
            </a:r>
            <a:r>
              <a:rPr lang="en-US" sz="2000" kern="0" dirty="0" smtClean="0">
                <a:solidFill>
                  <a:srgbClr val="000000"/>
                </a:solidFill>
                <a:latin typeface="Verdana"/>
              </a:rPr>
              <a:t>:</a:t>
            </a:r>
            <a:br>
              <a:rPr lang="en-US" sz="2000" kern="0" dirty="0" smtClean="0">
                <a:solidFill>
                  <a:srgbClr val="000000"/>
                </a:solidFill>
                <a:latin typeface="Verdana"/>
              </a:rPr>
            </a:br>
            <a:endParaRPr lang="en-US" sz="2000" kern="0" dirty="0">
              <a:solidFill>
                <a:srgbClr val="000000"/>
              </a:solidFill>
              <a:latin typeface="Verdana"/>
            </a:endParaRPr>
          </a:p>
          <a:p>
            <a:pPr marL="1031875" lvl="2" indent="-287338" fontAlgn="base">
              <a:spcAft>
                <a:spcPct val="0"/>
              </a:spcAft>
              <a:buClr>
                <a:srgbClr val="5D87A1"/>
              </a:buClr>
              <a:buNone/>
              <a:tabLst>
                <a:tab pos="6178550" algn="r"/>
              </a:tabLst>
            </a:pPr>
            <a:r>
              <a:rPr lang="en-US" sz="1800" i="1" kern="0" dirty="0">
                <a:solidFill>
                  <a:srgbClr val="000000"/>
                </a:solidFill>
                <a:latin typeface="Verdana"/>
              </a:rPr>
              <a:t>“Does Ontario law recognize a right to bring a civil action</a:t>
            </a:r>
          </a:p>
          <a:p>
            <a:pPr marL="1031875" lvl="2" indent="-287338" fontAlgn="base">
              <a:spcAft>
                <a:spcPct val="0"/>
              </a:spcAft>
              <a:buClr>
                <a:srgbClr val="5D87A1"/>
              </a:buClr>
              <a:buNone/>
              <a:tabLst>
                <a:tab pos="6178550" algn="r"/>
              </a:tabLst>
            </a:pPr>
            <a:r>
              <a:rPr lang="en-US" sz="1800" i="1" kern="0" dirty="0">
                <a:solidFill>
                  <a:srgbClr val="000000"/>
                </a:solidFill>
                <a:latin typeface="Verdana"/>
              </a:rPr>
              <a:t> for damages for the invasion of personal privacy?”</a:t>
            </a:r>
          </a:p>
          <a:p>
            <a:pPr marL="1031875" lvl="2" indent="-287338" fontAlgn="base">
              <a:spcAft>
                <a:spcPct val="0"/>
              </a:spcAft>
              <a:buClr>
                <a:srgbClr val="5D87A1"/>
              </a:buClr>
              <a:buNone/>
              <a:tabLst>
                <a:tab pos="6178550" algn="r"/>
              </a:tabLst>
            </a:pPr>
            <a:endParaRPr lang="en-US" sz="900" kern="0" dirty="0">
              <a:solidFill>
                <a:srgbClr val="000000"/>
              </a:solidFill>
              <a:latin typeface="Verdana"/>
            </a:endParaRPr>
          </a:p>
          <a:p>
            <a:pPr marL="227013" lvl="0" indent="-227013" fontAlgn="base">
              <a:spcAft>
                <a:spcPct val="0"/>
              </a:spcAft>
              <a:buClr>
                <a:srgbClr val="5D87A1"/>
              </a:buClr>
              <a:buFont typeface="Wingdings" pitchFamily="2" charset="2"/>
              <a:buChar char="§"/>
              <a:tabLst>
                <a:tab pos="6178550" algn="r"/>
              </a:tabLst>
            </a:pPr>
            <a:r>
              <a:rPr lang="en-US" sz="2000" kern="0" dirty="0">
                <a:solidFill>
                  <a:srgbClr val="000000"/>
                </a:solidFill>
                <a:latin typeface="Verdana"/>
              </a:rPr>
              <a:t>Appellant discovered that Respondent had “surreptitiously” looked at her banking records</a:t>
            </a:r>
          </a:p>
          <a:p>
            <a:pPr marL="227013" lvl="0" indent="-227013" fontAlgn="base">
              <a:spcAft>
                <a:spcPct val="0"/>
              </a:spcAft>
              <a:buClr>
                <a:srgbClr val="5D87A1"/>
              </a:buClr>
              <a:buFont typeface="Wingdings" pitchFamily="2" charset="2"/>
              <a:buChar char="§"/>
              <a:tabLst>
                <a:tab pos="6178550" algn="r"/>
              </a:tabLst>
            </a:pPr>
            <a:r>
              <a:rPr lang="en-US" sz="2000" kern="0" dirty="0">
                <a:solidFill>
                  <a:srgbClr val="000000"/>
                </a:solidFill>
                <a:latin typeface="Verdana"/>
              </a:rPr>
              <a:t>Parties both worked for the same employer, a Bank</a:t>
            </a:r>
          </a:p>
          <a:p>
            <a:pPr marL="227013" lvl="0" indent="-227013" fontAlgn="base">
              <a:spcAft>
                <a:spcPct val="0"/>
              </a:spcAft>
              <a:buClr>
                <a:srgbClr val="5D87A1"/>
              </a:buClr>
              <a:buFont typeface="Wingdings" pitchFamily="2" charset="2"/>
              <a:buChar char="§"/>
              <a:tabLst>
                <a:tab pos="6178550" algn="r"/>
              </a:tabLst>
            </a:pPr>
            <a:r>
              <a:rPr lang="en-US" sz="2000" kern="0" dirty="0">
                <a:solidFill>
                  <a:srgbClr val="000000"/>
                </a:solidFill>
                <a:latin typeface="Verdana"/>
              </a:rPr>
              <a:t>The Respondent had formed a common law relationship with the Appellant’s former husband</a:t>
            </a:r>
          </a:p>
          <a:p>
            <a:pPr marL="227013" lvl="0" indent="-227013" fontAlgn="base">
              <a:spcAft>
                <a:spcPct val="0"/>
              </a:spcAft>
              <a:buClr>
                <a:srgbClr val="5D87A1"/>
              </a:buClr>
              <a:buFont typeface="Wingdings" pitchFamily="2" charset="2"/>
              <a:buChar char="§"/>
              <a:tabLst>
                <a:tab pos="6178550" algn="r"/>
              </a:tabLst>
            </a:pPr>
            <a:r>
              <a:rPr lang="en-US" sz="2000" kern="0" dirty="0">
                <a:solidFill>
                  <a:srgbClr val="000000"/>
                </a:solidFill>
                <a:latin typeface="Verdana"/>
              </a:rPr>
              <a:t>The Respondent reviewed the Appellant’s banking records 174 times over a period of four years</a:t>
            </a:r>
          </a:p>
          <a:p>
            <a:pPr marL="227013" lvl="0" indent="-227013" fontAlgn="base">
              <a:spcAft>
                <a:spcPct val="0"/>
              </a:spcAft>
              <a:buClr>
                <a:srgbClr val="5D87A1"/>
              </a:buClr>
              <a:buFont typeface="Wingdings" pitchFamily="2" charset="2"/>
              <a:buChar char="§"/>
              <a:tabLst>
                <a:tab pos="6178550" algn="r"/>
              </a:tabLst>
            </a:pPr>
            <a:r>
              <a:rPr lang="en-US" sz="2000" kern="0" dirty="0">
                <a:solidFill>
                  <a:srgbClr val="000000"/>
                </a:solidFill>
                <a:latin typeface="Verdana"/>
              </a:rPr>
              <a:t>The Ontario Court of Appeal allowed the appeal and awarded $10,000 to the Appellant but no legal costs in light of the novel nature of the claim</a:t>
            </a:r>
            <a:endParaRPr lang="en-US" kern="0" dirty="0">
              <a:solidFill>
                <a:srgbClr val="000000"/>
              </a:solidFill>
              <a:latin typeface="Verdana"/>
            </a:endParaRPr>
          </a:p>
          <a:p>
            <a:pPr marL="0" indent="0">
              <a:buNone/>
            </a:pPr>
            <a:endParaRPr lang="en-CA" dirty="0"/>
          </a:p>
        </p:txBody>
      </p:sp>
      <p:sp>
        <p:nvSpPr>
          <p:cNvPr id="4" name="Slide Number Placeholder 3"/>
          <p:cNvSpPr>
            <a:spLocks noGrp="1"/>
          </p:cNvSpPr>
          <p:nvPr>
            <p:ph type="sldNum" sz="quarter" idx="12"/>
          </p:nvPr>
        </p:nvSpPr>
        <p:spPr/>
        <p:txBody>
          <a:bodyPr/>
          <a:lstStyle/>
          <a:p>
            <a:fld id="{E26D84C6-BB8D-4A24-AEA3-81A10FA9F01E}" type="slidenum">
              <a:rPr lang="en-CA" smtClean="0"/>
              <a:t>41</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38686"/>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6219941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476672"/>
            <a:ext cx="7283227" cy="6264696"/>
          </a:xfrm>
        </p:spPr>
        <p:txBody>
          <a:bodyPr>
            <a:normAutofit fontScale="92500" lnSpcReduction="20000"/>
          </a:bodyPr>
          <a:lstStyle/>
          <a:p>
            <a:pPr marL="0" indent="0">
              <a:buNone/>
            </a:pPr>
            <a:r>
              <a:rPr lang="en-US" sz="3600" b="1" kern="0" dirty="0">
                <a:solidFill>
                  <a:srgbClr val="00B050"/>
                </a:solidFill>
                <a:latin typeface="Verdana"/>
                <a:ea typeface="+mj-ea"/>
                <a:cs typeface="+mj-cs"/>
              </a:rPr>
              <a:t>Factors </a:t>
            </a:r>
            <a:r>
              <a:rPr lang="en-US" sz="3600" b="1" kern="0" dirty="0" smtClean="0">
                <a:solidFill>
                  <a:srgbClr val="00B050"/>
                </a:solidFill>
                <a:latin typeface="Verdana"/>
                <a:ea typeface="+mj-ea"/>
                <a:cs typeface="+mj-cs"/>
              </a:rPr>
              <a:t>Considered</a:t>
            </a:r>
          </a:p>
          <a:p>
            <a:pPr marL="0" indent="0">
              <a:buNone/>
            </a:pPr>
            <a:endParaRPr lang="en-US" sz="3600" b="1" kern="0" dirty="0" smtClean="0">
              <a:solidFill>
                <a:srgbClr val="00B050"/>
              </a:solidFill>
              <a:latin typeface="Verdana"/>
              <a:ea typeface="+mj-ea"/>
              <a:cs typeface="+mj-cs"/>
            </a:endParaRPr>
          </a:p>
          <a:p>
            <a:pPr marL="457200" lvl="0" indent="-457200" fontAlgn="base">
              <a:lnSpc>
                <a:spcPct val="90000"/>
              </a:lnSpc>
              <a:spcAft>
                <a:spcPct val="0"/>
              </a:spcAft>
              <a:buClr>
                <a:srgbClr val="5D87A1"/>
              </a:buClr>
              <a:buFontTx/>
              <a:buAutoNum type="arabicPeriod"/>
            </a:pPr>
            <a:r>
              <a:rPr lang="en-US" sz="2400" kern="0" dirty="0">
                <a:solidFill>
                  <a:srgbClr val="000000"/>
                </a:solidFill>
                <a:latin typeface="Verdana"/>
              </a:rPr>
              <a:t>The nature, incidence and occasion of the Defendant’s wrongful </a:t>
            </a:r>
            <a:r>
              <a:rPr lang="en-US" sz="2400" kern="0" dirty="0" smtClean="0">
                <a:solidFill>
                  <a:srgbClr val="000000"/>
                </a:solidFill>
                <a:latin typeface="Verdana"/>
              </a:rPr>
              <a:t>act;</a:t>
            </a:r>
            <a:br>
              <a:rPr lang="en-US" sz="2400" kern="0" dirty="0" smtClean="0">
                <a:solidFill>
                  <a:srgbClr val="000000"/>
                </a:solidFill>
                <a:latin typeface="Verdana"/>
              </a:rPr>
            </a:br>
            <a:endParaRPr lang="en-US" sz="2400" kern="0" dirty="0">
              <a:solidFill>
                <a:srgbClr val="000000"/>
              </a:solidFill>
              <a:latin typeface="Verdana"/>
            </a:endParaRPr>
          </a:p>
          <a:p>
            <a:pPr marL="457200" lvl="0" indent="-457200" fontAlgn="base">
              <a:lnSpc>
                <a:spcPct val="90000"/>
              </a:lnSpc>
              <a:spcAft>
                <a:spcPct val="0"/>
              </a:spcAft>
              <a:buClr>
                <a:srgbClr val="5D87A1"/>
              </a:buClr>
              <a:buFontTx/>
              <a:buAutoNum type="arabicPeriod"/>
            </a:pPr>
            <a:r>
              <a:rPr lang="en-US" sz="2400" kern="0" dirty="0">
                <a:solidFill>
                  <a:srgbClr val="000000"/>
                </a:solidFill>
                <a:latin typeface="Verdana"/>
              </a:rPr>
              <a:t>The effect of the wrong on the Plaintiff’s health, welfare, social, business or financial </a:t>
            </a:r>
            <a:r>
              <a:rPr lang="en-US" sz="2400" kern="0" dirty="0" smtClean="0">
                <a:solidFill>
                  <a:srgbClr val="000000"/>
                </a:solidFill>
                <a:latin typeface="Verdana"/>
              </a:rPr>
              <a:t>position;</a:t>
            </a:r>
            <a:br>
              <a:rPr lang="en-US" sz="2400" kern="0" dirty="0" smtClean="0">
                <a:solidFill>
                  <a:srgbClr val="000000"/>
                </a:solidFill>
                <a:latin typeface="Verdana"/>
              </a:rPr>
            </a:br>
            <a:endParaRPr lang="en-US" sz="2400" kern="0" dirty="0">
              <a:solidFill>
                <a:srgbClr val="000000"/>
              </a:solidFill>
              <a:latin typeface="Verdana"/>
            </a:endParaRPr>
          </a:p>
          <a:p>
            <a:pPr marL="457200" lvl="0" indent="-457200" fontAlgn="base">
              <a:lnSpc>
                <a:spcPct val="90000"/>
              </a:lnSpc>
              <a:spcAft>
                <a:spcPct val="0"/>
              </a:spcAft>
              <a:buClr>
                <a:srgbClr val="5D87A1"/>
              </a:buClr>
              <a:buFontTx/>
              <a:buAutoNum type="arabicPeriod"/>
            </a:pPr>
            <a:r>
              <a:rPr lang="en-US" sz="2400" kern="0" dirty="0">
                <a:solidFill>
                  <a:srgbClr val="000000"/>
                </a:solidFill>
                <a:latin typeface="Verdana"/>
              </a:rPr>
              <a:t>Any relationship, whether domestic or otherwise, between the </a:t>
            </a:r>
            <a:r>
              <a:rPr lang="en-US" sz="2400" kern="0" dirty="0" smtClean="0">
                <a:solidFill>
                  <a:srgbClr val="000000"/>
                </a:solidFill>
                <a:latin typeface="Verdana"/>
              </a:rPr>
              <a:t>parties;</a:t>
            </a:r>
            <a:br>
              <a:rPr lang="en-US" sz="2400" kern="0" dirty="0" smtClean="0">
                <a:solidFill>
                  <a:srgbClr val="000000"/>
                </a:solidFill>
                <a:latin typeface="Verdana"/>
              </a:rPr>
            </a:br>
            <a:endParaRPr lang="en-US" sz="2400" kern="0" dirty="0">
              <a:solidFill>
                <a:srgbClr val="000000"/>
              </a:solidFill>
              <a:latin typeface="Verdana"/>
            </a:endParaRPr>
          </a:p>
          <a:p>
            <a:pPr marL="457200" lvl="0" indent="-457200" fontAlgn="base">
              <a:lnSpc>
                <a:spcPct val="90000"/>
              </a:lnSpc>
              <a:spcAft>
                <a:spcPct val="0"/>
              </a:spcAft>
              <a:buClr>
                <a:srgbClr val="5D87A1"/>
              </a:buClr>
              <a:buFontTx/>
              <a:buAutoNum type="arabicPeriod"/>
            </a:pPr>
            <a:r>
              <a:rPr lang="en-US" sz="2400" kern="0" dirty="0">
                <a:solidFill>
                  <a:srgbClr val="000000"/>
                </a:solidFill>
                <a:latin typeface="Verdana"/>
              </a:rPr>
              <a:t>Any distress, annoyance or embarrassment suffered by the Plaintiff arising from the </a:t>
            </a:r>
            <a:r>
              <a:rPr lang="en-US" sz="2400" kern="0" dirty="0" smtClean="0">
                <a:solidFill>
                  <a:srgbClr val="000000"/>
                </a:solidFill>
                <a:latin typeface="Verdana"/>
              </a:rPr>
              <a:t>wrong;</a:t>
            </a:r>
            <a:br>
              <a:rPr lang="en-US" sz="2400" kern="0" dirty="0" smtClean="0">
                <a:solidFill>
                  <a:srgbClr val="000000"/>
                </a:solidFill>
                <a:latin typeface="Verdana"/>
              </a:rPr>
            </a:br>
            <a:endParaRPr lang="en-US" sz="2400" kern="0" dirty="0">
              <a:solidFill>
                <a:srgbClr val="000000"/>
              </a:solidFill>
              <a:latin typeface="Verdana"/>
            </a:endParaRPr>
          </a:p>
          <a:p>
            <a:pPr marL="457200" lvl="0" indent="-457200" fontAlgn="base">
              <a:lnSpc>
                <a:spcPct val="90000"/>
              </a:lnSpc>
              <a:spcAft>
                <a:spcPct val="0"/>
              </a:spcAft>
              <a:buClr>
                <a:srgbClr val="5D87A1"/>
              </a:buClr>
              <a:buFontTx/>
              <a:buAutoNum type="arabicPeriod"/>
            </a:pPr>
            <a:r>
              <a:rPr lang="en-US" sz="2400" kern="0" dirty="0">
                <a:solidFill>
                  <a:srgbClr val="000000"/>
                </a:solidFill>
                <a:latin typeface="Verdana"/>
              </a:rPr>
              <a:t>The conduct of the parties, both before and after the wrong including any apology or offer of amends made by the </a:t>
            </a:r>
            <a:r>
              <a:rPr lang="en-US" sz="2400" kern="0" dirty="0" smtClean="0">
                <a:solidFill>
                  <a:srgbClr val="000000"/>
                </a:solidFill>
                <a:latin typeface="Verdana"/>
              </a:rPr>
              <a:t>Defendant; and</a:t>
            </a:r>
            <a:br>
              <a:rPr lang="en-US" sz="2400" kern="0" dirty="0" smtClean="0">
                <a:solidFill>
                  <a:srgbClr val="000000"/>
                </a:solidFill>
                <a:latin typeface="Verdana"/>
              </a:rPr>
            </a:br>
            <a:endParaRPr lang="en-US" sz="2400" kern="0" dirty="0">
              <a:solidFill>
                <a:srgbClr val="000000"/>
              </a:solidFill>
              <a:latin typeface="Verdana"/>
            </a:endParaRPr>
          </a:p>
          <a:p>
            <a:pPr marL="457200" lvl="0" indent="-457200" fontAlgn="base">
              <a:lnSpc>
                <a:spcPct val="90000"/>
              </a:lnSpc>
              <a:spcAft>
                <a:spcPct val="0"/>
              </a:spcAft>
              <a:buClr>
                <a:srgbClr val="5D87A1"/>
              </a:buClr>
              <a:buFontTx/>
              <a:buAutoNum type="arabicPeriod"/>
            </a:pPr>
            <a:r>
              <a:rPr lang="en-US" sz="2400" kern="0" dirty="0">
                <a:solidFill>
                  <a:srgbClr val="000000"/>
                </a:solidFill>
                <a:latin typeface="Verdana"/>
              </a:rPr>
              <a:t>Aggravated and punitive damages limited to exceptional </a:t>
            </a:r>
            <a:r>
              <a:rPr lang="en-US" sz="2400" kern="0" dirty="0" smtClean="0">
                <a:solidFill>
                  <a:srgbClr val="000000"/>
                </a:solidFill>
                <a:latin typeface="Verdana"/>
              </a:rPr>
              <a:t>cases.</a:t>
            </a:r>
            <a:endParaRPr lang="en-US" sz="2400" kern="0" dirty="0">
              <a:solidFill>
                <a:srgbClr val="000000"/>
              </a:solidFill>
              <a:latin typeface="Verdana"/>
            </a:endParaRPr>
          </a:p>
          <a:p>
            <a:pPr marL="0" indent="0">
              <a:buNone/>
            </a:pPr>
            <a:endParaRPr lang="en-US" sz="3600" b="1" kern="0" dirty="0">
              <a:solidFill>
                <a:srgbClr val="00B050"/>
              </a:solidFill>
              <a:latin typeface="Verdana"/>
              <a:ea typeface="+mj-ea"/>
              <a:cs typeface="+mj-cs"/>
            </a:endParaRPr>
          </a:p>
          <a:p>
            <a:pPr marL="0" indent="0">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42</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35948169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7858"/>
            <a:ext cx="5915000" cy="5428305"/>
          </a:xfrm>
        </p:spPr>
        <p:txBody>
          <a:bodyPr/>
          <a:lstStyle/>
          <a:p>
            <a:pPr marL="742950" indent="-742950">
              <a:buAutoNum type="arabicPlain" startAt="6"/>
            </a:pPr>
            <a:r>
              <a:rPr lang="en-US" sz="3600" b="1" kern="0" dirty="0" smtClean="0">
                <a:solidFill>
                  <a:srgbClr val="00B050"/>
                </a:solidFill>
                <a:latin typeface="Verdana"/>
                <a:ea typeface="+mj-ea"/>
                <a:cs typeface="+mj-cs"/>
              </a:rPr>
              <a:t>Discipline</a:t>
            </a:r>
          </a:p>
          <a:p>
            <a:pPr marL="514350" indent="-514350">
              <a:buAutoNum type="arabicPlain" startAt="6"/>
            </a:pPr>
            <a:endParaRPr lang="en-US" sz="36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CA" sz="2800" kern="0" dirty="0">
                <a:solidFill>
                  <a:srgbClr val="000000"/>
                </a:solidFill>
                <a:latin typeface="Verdana"/>
              </a:rPr>
              <a:t>Disclosure of social media records  </a:t>
            </a:r>
            <a:r>
              <a:rPr lang="en-CA" sz="2800" kern="0" dirty="0" smtClean="0">
                <a:solidFill>
                  <a:srgbClr val="000000"/>
                </a:solidFill>
                <a:latin typeface="Verdana"/>
              </a:rPr>
              <a:t/>
            </a:r>
            <a:br>
              <a:rPr lang="en-CA" sz="2800" kern="0" dirty="0" smtClean="0">
                <a:solidFill>
                  <a:srgbClr val="000000"/>
                </a:solidFill>
                <a:latin typeface="Verdana"/>
              </a:rPr>
            </a:br>
            <a:endParaRPr lang="en-CA" sz="2800" kern="0" dirty="0">
              <a:solidFill>
                <a:srgbClr val="000000"/>
              </a:solidFill>
              <a:latin typeface="Verdana"/>
            </a:endParaRPr>
          </a:p>
          <a:p>
            <a:pPr lvl="1" fontAlgn="base">
              <a:spcAft>
                <a:spcPct val="0"/>
              </a:spcAft>
              <a:buClr>
                <a:srgbClr val="5D87A1"/>
              </a:buClr>
              <a:buFont typeface="Wingdings" pitchFamily="2" charset="2"/>
              <a:buChar char="§"/>
            </a:pPr>
            <a:r>
              <a:rPr lang="en-CA" sz="2400" kern="0" dirty="0">
                <a:solidFill>
                  <a:srgbClr val="000000"/>
                </a:solidFill>
                <a:latin typeface="Verdana"/>
              </a:rPr>
              <a:t> </a:t>
            </a:r>
            <a:r>
              <a:rPr lang="en-CA" sz="2400" i="1" kern="0" dirty="0">
                <a:solidFill>
                  <a:srgbClr val="000000"/>
                </a:solidFill>
                <a:latin typeface="Verdana"/>
              </a:rPr>
              <a:t>Calibre Health Services v. BCNU </a:t>
            </a:r>
            <a:r>
              <a:rPr lang="en-CA" sz="2400" kern="0" dirty="0">
                <a:solidFill>
                  <a:srgbClr val="000000"/>
                </a:solidFill>
                <a:latin typeface="Verdana"/>
              </a:rPr>
              <a:t>(2011) </a:t>
            </a:r>
            <a:r>
              <a:rPr lang="en-CA" sz="2400" kern="0" dirty="0" smtClean="0">
                <a:solidFill>
                  <a:srgbClr val="000000"/>
                </a:solidFill>
                <a:latin typeface="Verdana"/>
              </a:rPr>
              <a:t/>
            </a:r>
            <a:br>
              <a:rPr lang="en-CA" sz="2400" kern="0" dirty="0" smtClean="0">
                <a:solidFill>
                  <a:srgbClr val="000000"/>
                </a:solidFill>
                <a:latin typeface="Verdana"/>
              </a:rPr>
            </a:br>
            <a:endParaRPr lang="en-CA" sz="2400" kern="0" dirty="0">
              <a:solidFill>
                <a:srgbClr val="000000"/>
              </a:solidFill>
              <a:latin typeface="Verdana"/>
            </a:endParaRPr>
          </a:p>
          <a:p>
            <a:pPr marL="1085850" lvl="2" fontAlgn="base">
              <a:spcAft>
                <a:spcPct val="0"/>
              </a:spcAft>
              <a:buClr>
                <a:srgbClr val="5D87A1"/>
              </a:buClr>
              <a:buFont typeface="Wingdings" pitchFamily="2" charset="2"/>
              <a:buChar char="§"/>
            </a:pPr>
            <a:r>
              <a:rPr lang="en-US" sz="2000" kern="0" dirty="0">
                <a:solidFill>
                  <a:srgbClr val="000000"/>
                </a:solidFill>
                <a:latin typeface="Verdana"/>
              </a:rPr>
              <a:t>Employer’s request for disclosure of Facebook messages and other information overly broad </a:t>
            </a:r>
            <a:endParaRPr lang="en-CA" sz="2000" kern="0" dirty="0">
              <a:solidFill>
                <a:srgbClr val="000000"/>
              </a:solidFill>
              <a:latin typeface="Verdana"/>
            </a:endParaRPr>
          </a:p>
          <a:p>
            <a:pPr lvl="1" fontAlgn="base">
              <a:spcAft>
                <a:spcPct val="0"/>
              </a:spcAft>
              <a:buClr>
                <a:srgbClr val="5D87A1"/>
              </a:buClr>
              <a:buFont typeface="Wingdings" pitchFamily="2" charset="2"/>
              <a:buChar char="§"/>
            </a:pPr>
            <a:endParaRPr lang="en-CA" sz="2400" kern="0" dirty="0">
              <a:solidFill>
                <a:srgbClr val="000000"/>
              </a:solidFill>
              <a:latin typeface="Verdana"/>
            </a:endParaRPr>
          </a:p>
          <a:p>
            <a:pPr marL="0" indent="0">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43</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3115287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7643192" cy="6048672"/>
          </a:xfrm>
        </p:spPr>
        <p:txBody>
          <a:bodyPr>
            <a:normAutofit/>
          </a:bodyPr>
          <a:lstStyle/>
          <a:p>
            <a:pPr marL="0" indent="0">
              <a:buNone/>
            </a:pPr>
            <a:r>
              <a:rPr lang="en-US" sz="2400" b="1" i="1" kern="0" dirty="0">
                <a:solidFill>
                  <a:srgbClr val="00B050"/>
                </a:solidFill>
                <a:latin typeface="Verdana"/>
                <a:ea typeface="+mj-ea"/>
                <a:cs typeface="+mj-cs"/>
              </a:rPr>
              <a:t>Groves v. </a:t>
            </a:r>
            <a:r>
              <a:rPr lang="en-US" sz="2400" b="1" i="1" kern="0" dirty="0" err="1">
                <a:solidFill>
                  <a:srgbClr val="00B050"/>
                </a:solidFill>
                <a:latin typeface="Verdana"/>
                <a:ea typeface="+mj-ea"/>
                <a:cs typeface="+mj-cs"/>
              </a:rPr>
              <a:t>Cargojet</a:t>
            </a:r>
            <a:r>
              <a:rPr lang="en-US" sz="2400" b="1" i="1" kern="0" dirty="0">
                <a:solidFill>
                  <a:srgbClr val="00B050"/>
                </a:solidFill>
                <a:latin typeface="Verdana"/>
                <a:ea typeface="+mj-ea"/>
                <a:cs typeface="+mj-cs"/>
              </a:rPr>
              <a:t> Holdings Ltd.</a:t>
            </a:r>
            <a:r>
              <a:rPr lang="en-US" sz="2400" b="1" kern="0" dirty="0">
                <a:solidFill>
                  <a:srgbClr val="00B050"/>
                </a:solidFill>
                <a:latin typeface="Verdana"/>
                <a:ea typeface="+mj-ea"/>
                <a:cs typeface="+mj-cs"/>
              </a:rPr>
              <a:t> </a:t>
            </a:r>
            <a:endParaRPr lang="en-US" sz="2400" b="1" kern="0" dirty="0" smtClean="0">
              <a:solidFill>
                <a:srgbClr val="00B050"/>
              </a:solidFill>
              <a:latin typeface="Verdana"/>
              <a:ea typeface="+mj-ea"/>
              <a:cs typeface="+mj-cs"/>
            </a:endParaRPr>
          </a:p>
          <a:p>
            <a:pPr marL="0" indent="0">
              <a:buNone/>
            </a:pPr>
            <a:r>
              <a:rPr lang="en-US" sz="2400" b="1" kern="0" dirty="0" smtClean="0">
                <a:solidFill>
                  <a:srgbClr val="00B050"/>
                </a:solidFill>
                <a:latin typeface="Verdana"/>
                <a:ea typeface="+mj-ea"/>
                <a:cs typeface="+mj-cs"/>
              </a:rPr>
              <a:t>[</a:t>
            </a:r>
            <a:r>
              <a:rPr lang="en-US" sz="2400" b="1" kern="0" dirty="0">
                <a:solidFill>
                  <a:srgbClr val="00B050"/>
                </a:solidFill>
                <a:latin typeface="Verdana"/>
                <a:ea typeface="+mj-ea"/>
                <a:cs typeface="+mj-cs"/>
              </a:rPr>
              <a:t>2011] C.L.A.D No. </a:t>
            </a:r>
            <a:r>
              <a:rPr lang="en-US" sz="2400" b="1" kern="0" dirty="0" smtClean="0">
                <a:solidFill>
                  <a:srgbClr val="00B050"/>
                </a:solidFill>
                <a:latin typeface="Verdana"/>
                <a:ea typeface="+mj-ea"/>
                <a:cs typeface="+mj-cs"/>
              </a:rPr>
              <a:t>257</a:t>
            </a:r>
          </a:p>
          <a:p>
            <a:pPr marL="0" indent="0">
              <a:buNone/>
            </a:pPr>
            <a:endParaRPr lang="en-US" sz="2400" b="1" kern="0" dirty="0">
              <a:solidFill>
                <a:srgbClr val="00B050"/>
              </a:solidFill>
              <a:latin typeface="Verdana"/>
              <a:ea typeface="+mj-ea"/>
              <a:cs typeface="+mj-cs"/>
            </a:endParaRPr>
          </a:p>
          <a:p>
            <a:pPr marL="457200" lvl="0" indent="-457200" fontAlgn="base">
              <a:spcAft>
                <a:spcPct val="0"/>
              </a:spcAft>
              <a:buClr>
                <a:srgbClr val="5D87A1"/>
              </a:buClr>
              <a:buFont typeface="Wingdings" pitchFamily="2" charset="2"/>
              <a:buChar char="§"/>
            </a:pPr>
            <a:r>
              <a:rPr lang="en-US" sz="2800" kern="0" dirty="0">
                <a:solidFill>
                  <a:srgbClr val="000000"/>
                </a:solidFill>
                <a:latin typeface="Verdana"/>
              </a:rPr>
              <a:t>Employee claimed unjust dismissal over comment on Facebook</a:t>
            </a:r>
          </a:p>
          <a:p>
            <a:pPr marL="457200" lvl="0" indent="-457200" fontAlgn="base">
              <a:spcAft>
                <a:spcPct val="0"/>
              </a:spcAft>
              <a:buClr>
                <a:srgbClr val="5D87A1"/>
              </a:buClr>
              <a:buFont typeface="Wingdings" pitchFamily="2" charset="2"/>
              <a:buChar char="§"/>
            </a:pPr>
            <a:r>
              <a:rPr lang="en-US" sz="2800" kern="0" dirty="0">
                <a:solidFill>
                  <a:srgbClr val="000000"/>
                </a:solidFill>
                <a:latin typeface="Verdana"/>
              </a:rPr>
              <a:t>“hated her supervisor”, and joked about committing acts of physical violence against him</a:t>
            </a:r>
          </a:p>
          <a:p>
            <a:pPr marL="457200" lvl="0" indent="-457200" fontAlgn="base">
              <a:spcAft>
                <a:spcPct val="0"/>
              </a:spcAft>
              <a:buClr>
                <a:srgbClr val="5D87A1"/>
              </a:buClr>
              <a:buFont typeface="Wingdings" pitchFamily="2" charset="2"/>
              <a:buChar char="§"/>
            </a:pPr>
            <a:r>
              <a:rPr lang="en-US" sz="2800" kern="0" dirty="0">
                <a:solidFill>
                  <a:srgbClr val="000000"/>
                </a:solidFill>
                <a:latin typeface="Verdana"/>
              </a:rPr>
              <a:t>Reinstated because</a:t>
            </a:r>
            <a:r>
              <a:rPr lang="en-US" sz="2800" kern="0" dirty="0" smtClean="0">
                <a:solidFill>
                  <a:srgbClr val="000000"/>
                </a:solidFill>
                <a:latin typeface="Verdana"/>
              </a:rPr>
              <a:t>:</a:t>
            </a:r>
            <a:br>
              <a:rPr lang="en-US" sz="2800" kern="0" dirty="0" smtClean="0">
                <a:solidFill>
                  <a:srgbClr val="000000"/>
                </a:solidFill>
                <a:latin typeface="Verdana"/>
              </a:rPr>
            </a:br>
            <a:endParaRPr lang="en-US" sz="2800" kern="0" dirty="0">
              <a:solidFill>
                <a:srgbClr val="000000"/>
              </a:solidFill>
              <a:latin typeface="Verdana"/>
            </a:endParaRPr>
          </a:p>
          <a:p>
            <a:pPr marL="1203325" lvl="2" indent="-342900" fontAlgn="base">
              <a:spcAft>
                <a:spcPct val="0"/>
              </a:spcAft>
              <a:buClr>
                <a:srgbClr val="5D87A1"/>
              </a:buClr>
              <a:buFontTx/>
              <a:buAutoNum type="arabicPeriod"/>
            </a:pPr>
            <a:r>
              <a:rPr lang="en-US" sz="2000" kern="0" dirty="0">
                <a:solidFill>
                  <a:srgbClr val="000000"/>
                </a:solidFill>
                <a:latin typeface="Verdana"/>
              </a:rPr>
              <a:t>Personal time of employee</a:t>
            </a:r>
          </a:p>
          <a:p>
            <a:pPr marL="1203325" lvl="2" indent="-342900" fontAlgn="base">
              <a:spcAft>
                <a:spcPct val="0"/>
              </a:spcAft>
              <a:buClr>
                <a:srgbClr val="5D87A1"/>
              </a:buClr>
              <a:buFontTx/>
              <a:buAutoNum type="arabicPeriod"/>
            </a:pPr>
            <a:r>
              <a:rPr lang="en-US" sz="2000" kern="0" dirty="0">
                <a:solidFill>
                  <a:srgbClr val="000000"/>
                </a:solidFill>
                <a:latin typeface="Verdana"/>
              </a:rPr>
              <a:t>Facebook unconnected to the workplace</a:t>
            </a:r>
          </a:p>
          <a:p>
            <a:pPr marL="1203325" lvl="2" indent="-342900" fontAlgn="base">
              <a:spcAft>
                <a:spcPct val="0"/>
              </a:spcAft>
              <a:buClr>
                <a:srgbClr val="5D87A1"/>
              </a:buClr>
              <a:buFontTx/>
              <a:buAutoNum type="arabicPeriod"/>
            </a:pPr>
            <a:r>
              <a:rPr lang="en-US" sz="2000" kern="0" dirty="0">
                <a:solidFill>
                  <a:srgbClr val="000000"/>
                </a:solidFill>
                <a:latin typeface="Verdana"/>
              </a:rPr>
              <a:t>Facebook access was limited</a:t>
            </a: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44</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7286337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620688"/>
            <a:ext cx="7540277" cy="6120680"/>
          </a:xfrm>
        </p:spPr>
        <p:txBody>
          <a:bodyPr>
            <a:normAutofit lnSpcReduction="10000"/>
          </a:bodyPr>
          <a:lstStyle/>
          <a:p>
            <a:pPr marL="0" lvl="0" indent="0">
              <a:buNone/>
            </a:pPr>
            <a:r>
              <a:rPr lang="en-US" sz="2400" b="1" i="1" kern="0" dirty="0">
                <a:solidFill>
                  <a:srgbClr val="00B050"/>
                </a:solidFill>
                <a:latin typeface="Verdana"/>
              </a:rPr>
              <a:t>Groves v. </a:t>
            </a:r>
            <a:r>
              <a:rPr lang="en-US" sz="2400" b="1" i="1" kern="0" dirty="0" err="1">
                <a:solidFill>
                  <a:srgbClr val="00B050"/>
                </a:solidFill>
                <a:latin typeface="Verdana"/>
              </a:rPr>
              <a:t>Cargojet</a:t>
            </a:r>
            <a:r>
              <a:rPr lang="en-US" sz="2400" b="1" i="1" kern="0" dirty="0">
                <a:solidFill>
                  <a:srgbClr val="00B050"/>
                </a:solidFill>
                <a:latin typeface="Verdana"/>
              </a:rPr>
              <a:t> Holdings Ltd.</a:t>
            </a:r>
            <a:r>
              <a:rPr lang="en-US" sz="2400" b="1" kern="0" dirty="0">
                <a:solidFill>
                  <a:srgbClr val="00B050"/>
                </a:solidFill>
                <a:latin typeface="Verdana"/>
              </a:rPr>
              <a:t> </a:t>
            </a:r>
          </a:p>
          <a:p>
            <a:pPr marL="0" lvl="0" indent="0">
              <a:buNone/>
            </a:pPr>
            <a:r>
              <a:rPr lang="en-US" sz="2400" b="1" kern="0" dirty="0">
                <a:solidFill>
                  <a:srgbClr val="00B050"/>
                </a:solidFill>
                <a:latin typeface="Verdana"/>
              </a:rPr>
              <a:t>[2011] C.L.A.D No. </a:t>
            </a:r>
            <a:r>
              <a:rPr lang="en-US" sz="2400" b="1" kern="0" dirty="0" smtClean="0">
                <a:solidFill>
                  <a:srgbClr val="00B050"/>
                </a:solidFill>
                <a:latin typeface="Verdana"/>
              </a:rPr>
              <a:t>257</a:t>
            </a:r>
          </a:p>
          <a:p>
            <a:pPr marL="0" lvl="0" indent="0">
              <a:buNone/>
            </a:pPr>
            <a:endParaRPr lang="en-US" sz="2400" b="1" kern="0" dirty="0">
              <a:solidFill>
                <a:srgbClr val="00B050"/>
              </a:solidFill>
              <a:latin typeface="Verdana"/>
            </a:endParaRPr>
          </a:p>
          <a:p>
            <a:pPr marL="227013" lvl="0" indent="-227013" fontAlgn="base">
              <a:lnSpc>
                <a:spcPct val="90000"/>
              </a:lnSpc>
              <a:spcAft>
                <a:spcPct val="0"/>
              </a:spcAft>
              <a:buClr>
                <a:srgbClr val="5D87A1"/>
              </a:buClr>
              <a:buFont typeface="Wingdings" pitchFamily="2" charset="2"/>
              <a:buChar char="§"/>
            </a:pPr>
            <a:r>
              <a:rPr lang="en-US" sz="2000" kern="0" dirty="0">
                <a:solidFill>
                  <a:srgbClr val="000000"/>
                </a:solidFill>
                <a:latin typeface="Verdana"/>
              </a:rPr>
              <a:t>5 fold test in </a:t>
            </a:r>
            <a:r>
              <a:rPr lang="en-US" sz="2000" kern="0" dirty="0" err="1">
                <a:solidFill>
                  <a:srgbClr val="000000"/>
                </a:solidFill>
                <a:latin typeface="Verdana"/>
              </a:rPr>
              <a:t>Millahaven</a:t>
            </a:r>
            <a:r>
              <a:rPr lang="en-US" sz="2000" kern="0" dirty="0">
                <a:solidFill>
                  <a:srgbClr val="000000"/>
                </a:solidFill>
                <a:latin typeface="Verdana"/>
              </a:rPr>
              <a:t> Works, and Oil, Chemical &amp; Atomic Workers International Union (Local 9-670)</a:t>
            </a:r>
          </a:p>
          <a:p>
            <a:pPr marL="1025525" lvl="2" indent="-395288" fontAlgn="base">
              <a:lnSpc>
                <a:spcPct val="90000"/>
              </a:lnSpc>
              <a:spcAft>
                <a:spcPct val="0"/>
              </a:spcAft>
              <a:buClr>
                <a:srgbClr val="5D87A1"/>
              </a:buClr>
              <a:buNone/>
            </a:pPr>
            <a:r>
              <a:rPr lang="en-CA" sz="2000" kern="0" dirty="0">
                <a:solidFill>
                  <a:srgbClr val="000000"/>
                </a:solidFill>
                <a:latin typeface="Verdana"/>
              </a:rPr>
              <a:t>1. 	The conduct of the </a:t>
            </a:r>
            <a:r>
              <a:rPr lang="en-CA" sz="2000" kern="0" dirty="0" err="1">
                <a:solidFill>
                  <a:srgbClr val="000000"/>
                </a:solidFill>
                <a:latin typeface="Verdana"/>
              </a:rPr>
              <a:t>grievor</a:t>
            </a:r>
            <a:r>
              <a:rPr lang="en-CA" sz="2000" kern="0" dirty="0">
                <a:solidFill>
                  <a:srgbClr val="000000"/>
                </a:solidFill>
                <a:latin typeface="Verdana"/>
              </a:rPr>
              <a:t> harms the Company’s reputation or product</a:t>
            </a:r>
          </a:p>
          <a:p>
            <a:pPr marL="1025525" lvl="2" indent="-395288" fontAlgn="base">
              <a:lnSpc>
                <a:spcPct val="90000"/>
              </a:lnSpc>
              <a:spcAft>
                <a:spcPct val="0"/>
              </a:spcAft>
              <a:buClr>
                <a:srgbClr val="5D87A1"/>
              </a:buClr>
              <a:buNone/>
            </a:pPr>
            <a:r>
              <a:rPr lang="en-CA" sz="2000" kern="0" dirty="0">
                <a:solidFill>
                  <a:srgbClr val="000000"/>
                </a:solidFill>
                <a:latin typeface="Verdana"/>
              </a:rPr>
              <a:t>2. 	The </a:t>
            </a:r>
            <a:r>
              <a:rPr lang="en-CA" sz="2000" kern="0" dirty="0" err="1">
                <a:solidFill>
                  <a:srgbClr val="000000"/>
                </a:solidFill>
                <a:latin typeface="Verdana"/>
              </a:rPr>
              <a:t>grievor’s</a:t>
            </a:r>
            <a:r>
              <a:rPr lang="en-CA" sz="2000" kern="0" dirty="0">
                <a:solidFill>
                  <a:srgbClr val="000000"/>
                </a:solidFill>
                <a:latin typeface="Verdana"/>
              </a:rPr>
              <a:t> behaviour renders the employee unable to perform his duties satisfactorily</a:t>
            </a:r>
          </a:p>
          <a:p>
            <a:pPr marL="1025525" lvl="2" indent="-395288" fontAlgn="base">
              <a:lnSpc>
                <a:spcPct val="90000"/>
              </a:lnSpc>
              <a:spcAft>
                <a:spcPct val="0"/>
              </a:spcAft>
              <a:buClr>
                <a:srgbClr val="5D87A1"/>
              </a:buClr>
              <a:buNone/>
            </a:pPr>
            <a:r>
              <a:rPr lang="en-CA" sz="2000" kern="0" dirty="0">
                <a:solidFill>
                  <a:srgbClr val="000000"/>
                </a:solidFill>
                <a:latin typeface="Verdana"/>
              </a:rPr>
              <a:t>3. 	The </a:t>
            </a:r>
            <a:r>
              <a:rPr lang="en-CA" sz="2000" kern="0" dirty="0" err="1">
                <a:solidFill>
                  <a:srgbClr val="000000"/>
                </a:solidFill>
                <a:latin typeface="Verdana"/>
              </a:rPr>
              <a:t>grievor’s</a:t>
            </a:r>
            <a:r>
              <a:rPr lang="en-CA" sz="2000" kern="0" dirty="0">
                <a:solidFill>
                  <a:srgbClr val="000000"/>
                </a:solidFill>
                <a:latin typeface="Verdana"/>
              </a:rPr>
              <a:t> behaviour leads to refusal, reluctance or inability of other employees to work with him</a:t>
            </a:r>
          </a:p>
          <a:p>
            <a:pPr marL="1025525" lvl="2" indent="-395288" fontAlgn="base">
              <a:lnSpc>
                <a:spcPct val="90000"/>
              </a:lnSpc>
              <a:spcAft>
                <a:spcPct val="0"/>
              </a:spcAft>
              <a:buClr>
                <a:srgbClr val="5D87A1"/>
              </a:buClr>
              <a:buNone/>
            </a:pPr>
            <a:r>
              <a:rPr lang="en-CA" sz="2000" kern="0" dirty="0">
                <a:solidFill>
                  <a:srgbClr val="000000"/>
                </a:solidFill>
                <a:latin typeface="Verdana"/>
              </a:rPr>
              <a:t>4. 	The </a:t>
            </a:r>
            <a:r>
              <a:rPr lang="en-CA" sz="2000" kern="0" dirty="0" err="1">
                <a:solidFill>
                  <a:srgbClr val="000000"/>
                </a:solidFill>
                <a:latin typeface="Verdana"/>
              </a:rPr>
              <a:t>grievor</a:t>
            </a:r>
            <a:r>
              <a:rPr lang="en-CA" sz="2000" kern="0" dirty="0">
                <a:solidFill>
                  <a:srgbClr val="000000"/>
                </a:solidFill>
                <a:latin typeface="Verdana"/>
              </a:rPr>
              <a:t> has been guilty of a serious breach of the Criminal Code and thus rendering his conduct injurious to the general reputation of the Company and its employees</a:t>
            </a:r>
          </a:p>
          <a:p>
            <a:pPr marL="1025525" lvl="2" indent="-395288" fontAlgn="base">
              <a:lnSpc>
                <a:spcPct val="90000"/>
              </a:lnSpc>
              <a:spcAft>
                <a:spcPct val="0"/>
              </a:spcAft>
              <a:buClr>
                <a:srgbClr val="5D87A1"/>
              </a:buClr>
              <a:buNone/>
            </a:pPr>
            <a:r>
              <a:rPr lang="en-CA" sz="2000" kern="0" dirty="0">
                <a:solidFill>
                  <a:srgbClr val="000000"/>
                </a:solidFill>
                <a:latin typeface="Verdana"/>
              </a:rPr>
              <a:t>5.	 Places difficulty in the way of the Company properly carrying out its function of efficiently managing its works and efficiently directing its work forces</a:t>
            </a:r>
            <a:endParaRPr lang="en-US" sz="2400" b="1" kern="0" dirty="0">
              <a:solidFill>
                <a:srgbClr val="00B050"/>
              </a:solidFill>
              <a:latin typeface="Verdana"/>
            </a:endParaRPr>
          </a:p>
          <a:p>
            <a:pPr marL="0" indent="0">
              <a:buNone/>
            </a:pPr>
            <a:endParaRPr lang="en-CA" dirty="0"/>
          </a:p>
        </p:txBody>
      </p:sp>
      <p:sp>
        <p:nvSpPr>
          <p:cNvPr id="4" name="Slide Number Placeholder 3"/>
          <p:cNvSpPr>
            <a:spLocks noGrp="1"/>
          </p:cNvSpPr>
          <p:nvPr>
            <p:ph type="sldNum" sz="quarter" idx="12"/>
          </p:nvPr>
        </p:nvSpPr>
        <p:spPr/>
        <p:txBody>
          <a:bodyPr/>
          <a:lstStyle/>
          <a:p>
            <a:fld id="{E26D84C6-BB8D-4A24-AEA3-81A10FA9F01E}" type="slidenum">
              <a:rPr lang="en-CA" smtClean="0"/>
              <a:t>45</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9671355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466"/>
            <a:ext cx="7427168" cy="6327894"/>
          </a:xfrm>
        </p:spPr>
        <p:txBody>
          <a:bodyPr/>
          <a:lstStyle/>
          <a:p>
            <a:pPr marL="0" indent="0">
              <a:buNone/>
            </a:pPr>
            <a:r>
              <a:rPr lang="en-US" sz="2600" b="1" i="1" kern="0" dirty="0" err="1">
                <a:solidFill>
                  <a:srgbClr val="00B050"/>
                </a:solidFill>
                <a:latin typeface="Verdana"/>
                <a:ea typeface="+mj-ea"/>
                <a:cs typeface="+mj-cs"/>
              </a:rPr>
              <a:t>Ornge</a:t>
            </a:r>
            <a:r>
              <a:rPr lang="en-US" sz="2600" b="1" i="1" kern="0" dirty="0">
                <a:solidFill>
                  <a:srgbClr val="00B050"/>
                </a:solidFill>
                <a:latin typeface="Verdana"/>
                <a:ea typeface="+mj-ea"/>
                <a:cs typeface="+mj-cs"/>
              </a:rPr>
              <a:t> v. Ontario Public Services </a:t>
            </a:r>
            <a:endParaRPr lang="en-US" sz="2600" b="1" i="1" kern="0" dirty="0" smtClean="0">
              <a:solidFill>
                <a:srgbClr val="00B050"/>
              </a:solidFill>
              <a:latin typeface="Verdana"/>
              <a:ea typeface="+mj-ea"/>
              <a:cs typeface="+mj-cs"/>
            </a:endParaRPr>
          </a:p>
          <a:p>
            <a:pPr marL="0" indent="0">
              <a:buNone/>
            </a:pPr>
            <a:r>
              <a:rPr lang="en-US" sz="2600" b="1" i="1" kern="0" dirty="0" smtClean="0">
                <a:solidFill>
                  <a:srgbClr val="00B050"/>
                </a:solidFill>
                <a:latin typeface="Verdana"/>
                <a:ea typeface="+mj-ea"/>
                <a:cs typeface="+mj-cs"/>
              </a:rPr>
              <a:t>Union </a:t>
            </a:r>
            <a:r>
              <a:rPr lang="en-US" sz="2600" b="1" i="1" kern="0" dirty="0">
                <a:solidFill>
                  <a:srgbClr val="00B050"/>
                </a:solidFill>
                <a:latin typeface="Verdana"/>
                <a:ea typeface="+mj-ea"/>
                <a:cs typeface="+mj-cs"/>
              </a:rPr>
              <a:t>(2011</a:t>
            </a:r>
            <a:r>
              <a:rPr lang="en-US" sz="2600" b="1" i="1" kern="0" dirty="0" smtClean="0">
                <a:solidFill>
                  <a:srgbClr val="00B050"/>
                </a:solidFill>
                <a:latin typeface="Verdana"/>
                <a:ea typeface="+mj-ea"/>
                <a:cs typeface="+mj-cs"/>
              </a:rPr>
              <a:t>)</a:t>
            </a:r>
          </a:p>
          <a:p>
            <a:pPr marL="0" indent="0">
              <a:buNone/>
            </a:pPr>
            <a:endParaRPr lang="en-US" sz="2600" b="1" i="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100" kern="0" dirty="0">
                <a:solidFill>
                  <a:srgbClr val="000000"/>
                </a:solidFill>
                <a:latin typeface="Verdana"/>
              </a:rPr>
              <a:t>Dismissal of employee for posting on a public message board, and downloading pornographic images on a company </a:t>
            </a:r>
            <a:r>
              <a:rPr lang="en-US" sz="2100" kern="0" dirty="0" smtClean="0">
                <a:solidFill>
                  <a:srgbClr val="000000"/>
                </a:solidFill>
                <a:latin typeface="Verdana"/>
              </a:rPr>
              <a:t>computer</a:t>
            </a:r>
            <a:br>
              <a:rPr lang="en-US" sz="2100" kern="0" dirty="0" smtClean="0">
                <a:solidFill>
                  <a:srgbClr val="000000"/>
                </a:solidFill>
                <a:latin typeface="Verdana"/>
              </a:rPr>
            </a:br>
            <a:endParaRPr lang="en-US" sz="2100" kern="0" dirty="0">
              <a:solidFill>
                <a:srgbClr val="000000"/>
              </a:solidFill>
              <a:latin typeface="Verdana"/>
            </a:endParaRPr>
          </a:p>
          <a:p>
            <a:pPr lvl="0" fontAlgn="base">
              <a:spcAft>
                <a:spcPct val="0"/>
              </a:spcAft>
              <a:buClr>
                <a:srgbClr val="5D87A1"/>
              </a:buClr>
              <a:buFont typeface="Wingdings" pitchFamily="2" charset="2"/>
              <a:buChar char="§"/>
            </a:pPr>
            <a:r>
              <a:rPr lang="en-US" sz="2100" kern="0" dirty="0">
                <a:solidFill>
                  <a:srgbClr val="000000"/>
                </a:solidFill>
                <a:latin typeface="Verdana"/>
              </a:rPr>
              <a:t>Breach of confidentiality by disclosing that the cleaning of the company helicopter required 5 hours after a serious motorcycle </a:t>
            </a:r>
            <a:r>
              <a:rPr lang="en-US" sz="2100" kern="0" dirty="0" smtClean="0">
                <a:solidFill>
                  <a:srgbClr val="000000"/>
                </a:solidFill>
                <a:latin typeface="Verdana"/>
              </a:rPr>
              <a:t>accident</a:t>
            </a:r>
            <a:br>
              <a:rPr lang="en-US" sz="2100" kern="0" dirty="0" smtClean="0">
                <a:solidFill>
                  <a:srgbClr val="000000"/>
                </a:solidFill>
                <a:latin typeface="Verdana"/>
              </a:rPr>
            </a:br>
            <a:endParaRPr lang="en-US" sz="2100" kern="0" dirty="0">
              <a:solidFill>
                <a:srgbClr val="000000"/>
              </a:solidFill>
              <a:latin typeface="Verdana"/>
            </a:endParaRPr>
          </a:p>
          <a:p>
            <a:pPr lvl="0" fontAlgn="base">
              <a:spcAft>
                <a:spcPct val="0"/>
              </a:spcAft>
              <a:buClr>
                <a:srgbClr val="5D87A1"/>
              </a:buClr>
              <a:buFont typeface="Wingdings" pitchFamily="2" charset="2"/>
              <a:buChar char="§"/>
            </a:pPr>
            <a:r>
              <a:rPr lang="en-US" sz="2100" kern="0" dirty="0">
                <a:solidFill>
                  <a:srgbClr val="000000"/>
                </a:solidFill>
                <a:latin typeface="Verdana"/>
              </a:rPr>
              <a:t>Arbitration found that messages were not as serious as alleged by the Employer and policy was applied </a:t>
            </a:r>
            <a:r>
              <a:rPr lang="en-US" sz="2100" kern="0" dirty="0" smtClean="0">
                <a:solidFill>
                  <a:srgbClr val="000000"/>
                </a:solidFill>
                <a:latin typeface="Verdana"/>
              </a:rPr>
              <a:t>inconsistently</a:t>
            </a:r>
            <a:br>
              <a:rPr lang="en-US" sz="2100" kern="0" dirty="0" smtClean="0">
                <a:solidFill>
                  <a:srgbClr val="000000"/>
                </a:solidFill>
                <a:latin typeface="Verdana"/>
              </a:rPr>
            </a:br>
            <a:endParaRPr lang="en-US" sz="2100" kern="0" dirty="0">
              <a:solidFill>
                <a:srgbClr val="000000"/>
              </a:solidFill>
              <a:latin typeface="Verdana"/>
            </a:endParaRPr>
          </a:p>
          <a:p>
            <a:pPr lvl="0" fontAlgn="base">
              <a:spcAft>
                <a:spcPct val="0"/>
              </a:spcAft>
              <a:buClr>
                <a:srgbClr val="5D87A1"/>
              </a:buClr>
              <a:buFont typeface="Wingdings" pitchFamily="2" charset="2"/>
              <a:buChar char="§"/>
            </a:pPr>
            <a:r>
              <a:rPr lang="en-US" sz="2100" kern="0" dirty="0">
                <a:solidFill>
                  <a:srgbClr val="000000"/>
                </a:solidFill>
                <a:latin typeface="Verdana"/>
              </a:rPr>
              <a:t>Posted message had been immediately removed by the </a:t>
            </a:r>
            <a:r>
              <a:rPr lang="en-US" sz="2100" kern="0" dirty="0" err="1">
                <a:solidFill>
                  <a:srgbClr val="000000"/>
                </a:solidFill>
                <a:latin typeface="Verdana"/>
              </a:rPr>
              <a:t>Grievor</a:t>
            </a: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46</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6913001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9496"/>
            <a:ext cx="6275040" cy="5937856"/>
          </a:xfrm>
        </p:spPr>
        <p:txBody>
          <a:bodyPr/>
          <a:lstStyle/>
          <a:p>
            <a:pPr marL="0" indent="0">
              <a:buNone/>
            </a:pPr>
            <a:r>
              <a:rPr lang="en-US" b="1" i="1" kern="0" dirty="0" err="1">
                <a:solidFill>
                  <a:srgbClr val="00B050"/>
                </a:solidFill>
                <a:latin typeface="Verdana"/>
                <a:ea typeface="+mj-ea"/>
                <a:cs typeface="+mj-cs"/>
              </a:rPr>
              <a:t>Whitham</a:t>
            </a:r>
            <a:r>
              <a:rPr lang="en-US" b="1" i="1" kern="0" dirty="0">
                <a:solidFill>
                  <a:srgbClr val="00B050"/>
                </a:solidFill>
                <a:latin typeface="Verdana"/>
                <a:ea typeface="+mj-ea"/>
                <a:cs typeface="+mj-cs"/>
              </a:rPr>
              <a:t> v. Club 24 Ltd.</a:t>
            </a:r>
            <a:r>
              <a:rPr lang="en-US" b="1" kern="0" dirty="0">
                <a:solidFill>
                  <a:srgbClr val="00B050"/>
                </a:solidFill>
                <a:latin typeface="Verdana"/>
                <a:ea typeface="+mj-ea"/>
                <a:cs typeface="+mj-cs"/>
              </a:rPr>
              <a:t> (UK) (2011</a:t>
            </a:r>
            <a:r>
              <a:rPr lang="en-US" b="1" kern="0" dirty="0" smtClean="0">
                <a:solidFill>
                  <a:srgbClr val="00B050"/>
                </a:solidFill>
                <a:latin typeface="Verdana"/>
                <a:ea typeface="+mj-ea"/>
                <a:cs typeface="+mj-cs"/>
              </a:rPr>
              <a:t>)</a:t>
            </a:r>
          </a:p>
          <a:p>
            <a:pPr marL="0" indent="0">
              <a:buNone/>
            </a:pPr>
            <a:endParaRPr lang="en-US" sz="28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kern="0" dirty="0">
                <a:solidFill>
                  <a:srgbClr val="000000"/>
                </a:solidFill>
                <a:latin typeface="Verdana"/>
              </a:rPr>
              <a:t>Comments were minor and did not warrant </a:t>
            </a:r>
            <a:r>
              <a:rPr lang="en-US" sz="2800" kern="0" dirty="0" smtClean="0">
                <a:solidFill>
                  <a:srgbClr val="000000"/>
                </a:solidFill>
                <a:latin typeface="Verdana"/>
              </a:rPr>
              <a:t>dismissal</a:t>
            </a:r>
            <a:endParaRPr lang="en-US" sz="2800" kern="0" dirty="0">
              <a:solidFill>
                <a:srgbClr val="000000"/>
              </a:solidFill>
              <a:latin typeface="Verdana"/>
            </a:endParaRPr>
          </a:p>
          <a:p>
            <a:pPr marL="0" lvl="0" indent="0" fontAlgn="base">
              <a:spcAft>
                <a:spcPct val="0"/>
              </a:spcAft>
              <a:buClr>
                <a:srgbClr val="5D87A1"/>
              </a:buClr>
              <a:buNone/>
            </a:pPr>
            <a:r>
              <a:rPr lang="en-US" sz="2800" u="sng" kern="0" dirty="0" smtClean="0">
                <a:solidFill>
                  <a:srgbClr val="00B050"/>
                </a:solidFill>
                <a:latin typeface="Verdana"/>
              </a:rPr>
              <a:t>   __________________</a:t>
            </a:r>
            <a:endParaRPr lang="en-US" sz="2800" u="sng" kern="0" dirty="0">
              <a:solidFill>
                <a:srgbClr val="00B050"/>
              </a:solidFill>
              <a:latin typeface="Verdana"/>
            </a:endParaRPr>
          </a:p>
          <a:p>
            <a:pPr marL="0" indent="0">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47</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03103"/>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22554685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5842992" cy="5649492"/>
          </a:xfrm>
        </p:spPr>
        <p:txBody>
          <a:bodyPr>
            <a:normAutofit lnSpcReduction="10000"/>
          </a:bodyPr>
          <a:lstStyle/>
          <a:p>
            <a:pPr marL="0" indent="0">
              <a:buNone/>
            </a:pPr>
            <a:r>
              <a:rPr lang="en-US" sz="2800" b="1" i="1" kern="0" dirty="0" smtClean="0">
                <a:solidFill>
                  <a:srgbClr val="00B050"/>
                </a:solidFill>
                <a:latin typeface="Verdana"/>
                <a:ea typeface="+mj-ea"/>
                <a:cs typeface="+mj-cs"/>
              </a:rPr>
              <a:t>    </a:t>
            </a:r>
            <a:r>
              <a:rPr lang="en-US" b="1" i="1" kern="0" dirty="0" smtClean="0">
                <a:solidFill>
                  <a:srgbClr val="00B050"/>
                </a:solidFill>
                <a:latin typeface="Verdana"/>
                <a:ea typeface="+mj-ea"/>
                <a:cs typeface="+mj-cs"/>
              </a:rPr>
              <a:t>Crisp </a:t>
            </a:r>
            <a:r>
              <a:rPr lang="en-US" b="1" i="1" kern="0" dirty="0">
                <a:solidFill>
                  <a:srgbClr val="00B050"/>
                </a:solidFill>
                <a:latin typeface="Verdana"/>
                <a:ea typeface="+mj-ea"/>
                <a:cs typeface="+mj-cs"/>
              </a:rPr>
              <a:t>v. Apple </a:t>
            </a:r>
            <a:r>
              <a:rPr lang="en-US" b="1" i="1" kern="0" dirty="0" smtClean="0">
                <a:solidFill>
                  <a:srgbClr val="00B050"/>
                </a:solidFill>
                <a:latin typeface="Verdana"/>
                <a:ea typeface="+mj-ea"/>
                <a:cs typeface="+mj-cs"/>
              </a:rPr>
              <a:t>Retail</a:t>
            </a:r>
            <a:br>
              <a:rPr lang="en-US" b="1" i="1" kern="0" dirty="0" smtClean="0">
                <a:solidFill>
                  <a:srgbClr val="00B050"/>
                </a:solidFill>
                <a:latin typeface="Verdana"/>
                <a:ea typeface="+mj-ea"/>
                <a:cs typeface="+mj-cs"/>
              </a:rPr>
            </a:br>
            <a:r>
              <a:rPr lang="en-US" b="1" i="1" kern="0" dirty="0" smtClean="0">
                <a:solidFill>
                  <a:srgbClr val="00B050"/>
                </a:solidFill>
                <a:latin typeface="Verdana"/>
                <a:ea typeface="+mj-ea"/>
                <a:cs typeface="+mj-cs"/>
              </a:rPr>
              <a:t>    </a:t>
            </a:r>
            <a:r>
              <a:rPr lang="en-US" b="1" kern="0" dirty="0" smtClean="0">
                <a:solidFill>
                  <a:srgbClr val="00B050"/>
                </a:solidFill>
                <a:latin typeface="Verdana"/>
                <a:ea typeface="+mj-ea"/>
                <a:cs typeface="+mj-cs"/>
              </a:rPr>
              <a:t>(</a:t>
            </a:r>
            <a:r>
              <a:rPr lang="en-US" b="1" kern="0" dirty="0">
                <a:solidFill>
                  <a:srgbClr val="00B050"/>
                </a:solidFill>
                <a:latin typeface="Verdana"/>
                <a:ea typeface="+mj-ea"/>
                <a:cs typeface="+mj-cs"/>
              </a:rPr>
              <a:t>UK)(2011</a:t>
            </a:r>
            <a:r>
              <a:rPr lang="en-US" b="1" kern="0" dirty="0" smtClean="0">
                <a:solidFill>
                  <a:srgbClr val="00B050"/>
                </a:solidFill>
                <a:latin typeface="Verdana"/>
                <a:ea typeface="+mj-ea"/>
                <a:cs typeface="+mj-cs"/>
              </a:rPr>
              <a:t>)</a:t>
            </a:r>
          </a:p>
          <a:p>
            <a:pPr marL="0" indent="0">
              <a:buNone/>
            </a:pPr>
            <a:endParaRPr lang="en-US" sz="24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kern="0" dirty="0">
                <a:solidFill>
                  <a:srgbClr val="000000"/>
                </a:solidFill>
                <a:latin typeface="Verdana"/>
              </a:rPr>
              <a:t>Comments on Facebook were derogatory towards work and certain Apple products</a:t>
            </a:r>
          </a:p>
          <a:p>
            <a:pPr lvl="0" fontAlgn="base">
              <a:spcAft>
                <a:spcPct val="0"/>
              </a:spcAft>
              <a:buClr>
                <a:srgbClr val="5D87A1"/>
              </a:buClr>
              <a:buNone/>
            </a:pPr>
            <a:endParaRPr lang="en-US" sz="2800" kern="0" dirty="0">
              <a:solidFill>
                <a:srgbClr val="000000"/>
              </a:solidFill>
              <a:latin typeface="Verdana"/>
            </a:endParaRPr>
          </a:p>
          <a:p>
            <a:pPr lvl="0" fontAlgn="base">
              <a:spcAft>
                <a:spcPct val="0"/>
              </a:spcAft>
              <a:buClr>
                <a:srgbClr val="5D87A1"/>
              </a:buClr>
              <a:buFont typeface="Wingdings" pitchFamily="2" charset="2"/>
              <a:buChar char="§"/>
            </a:pPr>
            <a:r>
              <a:rPr lang="en-US" sz="2800" kern="0" dirty="0">
                <a:solidFill>
                  <a:srgbClr val="000000"/>
                </a:solidFill>
                <a:latin typeface="Verdana"/>
              </a:rPr>
              <a:t>The Tribunal found that employee had sufficient knowledge of technology and sufficient training with employer, for conduct to justify dismissal</a:t>
            </a:r>
          </a:p>
          <a:p>
            <a:pPr marL="0" indent="0">
              <a:buNone/>
            </a:pPr>
            <a:endParaRPr lang="en-CA" sz="24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48</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3620094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466"/>
            <a:ext cx="7067128" cy="6255886"/>
          </a:xfrm>
        </p:spPr>
        <p:txBody>
          <a:bodyPr>
            <a:normAutofit/>
          </a:bodyPr>
          <a:lstStyle/>
          <a:p>
            <a:pPr marL="0" indent="0">
              <a:buNone/>
            </a:pPr>
            <a:r>
              <a:rPr lang="en-US" sz="2800" b="1" kern="0" dirty="0">
                <a:solidFill>
                  <a:srgbClr val="00B050"/>
                </a:solidFill>
                <a:latin typeface="Verdana"/>
                <a:ea typeface="+mj-ea"/>
                <a:cs typeface="+mj-cs"/>
              </a:rPr>
              <a:t>Karl </a:t>
            </a:r>
            <a:r>
              <a:rPr lang="en-US" sz="2800" b="1" kern="0" dirty="0" err="1">
                <a:solidFill>
                  <a:srgbClr val="00B050"/>
                </a:solidFill>
                <a:latin typeface="Verdana"/>
                <a:ea typeface="+mj-ea"/>
                <a:cs typeface="+mj-cs"/>
              </a:rPr>
              <a:t>Krauz</a:t>
            </a:r>
            <a:r>
              <a:rPr lang="en-US" sz="2800" b="1" kern="0" dirty="0">
                <a:solidFill>
                  <a:srgbClr val="00B050"/>
                </a:solidFill>
                <a:latin typeface="Verdana"/>
                <a:ea typeface="+mj-ea"/>
                <a:cs typeface="+mj-cs"/>
              </a:rPr>
              <a:t> Motors </a:t>
            </a:r>
            <a:endParaRPr lang="en-US" sz="2800" b="1" kern="0" dirty="0" smtClean="0">
              <a:solidFill>
                <a:srgbClr val="00B050"/>
              </a:solidFill>
              <a:latin typeface="Verdana"/>
              <a:ea typeface="+mj-ea"/>
              <a:cs typeface="+mj-cs"/>
            </a:endParaRPr>
          </a:p>
          <a:p>
            <a:pPr marL="0" indent="0">
              <a:buNone/>
            </a:pPr>
            <a:r>
              <a:rPr lang="en-US" sz="2800" b="1" kern="0" dirty="0" smtClean="0">
                <a:solidFill>
                  <a:srgbClr val="00B050"/>
                </a:solidFill>
                <a:latin typeface="Verdana"/>
                <a:ea typeface="+mj-ea"/>
                <a:cs typeface="+mj-cs"/>
              </a:rPr>
              <a:t>(</a:t>
            </a:r>
            <a:r>
              <a:rPr lang="en-US" sz="2800" b="1" kern="0" dirty="0">
                <a:solidFill>
                  <a:srgbClr val="00B050"/>
                </a:solidFill>
                <a:latin typeface="Verdana"/>
                <a:ea typeface="+mj-ea"/>
                <a:cs typeface="+mj-cs"/>
              </a:rPr>
              <a:t>NLRB – 2011</a:t>
            </a:r>
            <a:r>
              <a:rPr lang="en-US" sz="2800" b="1" kern="0" dirty="0" smtClean="0">
                <a:solidFill>
                  <a:srgbClr val="00B050"/>
                </a:solidFill>
                <a:latin typeface="Verdana"/>
                <a:ea typeface="+mj-ea"/>
                <a:cs typeface="+mj-cs"/>
              </a:rPr>
              <a:t>)</a:t>
            </a:r>
          </a:p>
          <a:p>
            <a:pPr marL="0" indent="0">
              <a:buNone/>
            </a:pPr>
            <a:endParaRPr lang="en-US" sz="2800" b="1" kern="0" dirty="0" smtClean="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300" kern="0" dirty="0">
                <a:solidFill>
                  <a:srgbClr val="000000"/>
                </a:solidFill>
                <a:latin typeface="Verdana"/>
              </a:rPr>
              <a:t>Facebook comments were not with other employees nor were they about terms and conditions of employment</a:t>
            </a:r>
          </a:p>
          <a:p>
            <a:pPr lvl="0" fontAlgn="base">
              <a:spcAft>
                <a:spcPct val="0"/>
              </a:spcAft>
              <a:buClr>
                <a:srgbClr val="5D87A1"/>
              </a:buClr>
              <a:buNone/>
            </a:pPr>
            <a:endParaRPr lang="en-US" sz="2300" kern="0" dirty="0">
              <a:solidFill>
                <a:srgbClr val="000000"/>
              </a:solidFill>
              <a:latin typeface="Verdana"/>
            </a:endParaRPr>
          </a:p>
          <a:p>
            <a:pPr lvl="0" fontAlgn="base">
              <a:spcAft>
                <a:spcPct val="0"/>
              </a:spcAft>
              <a:buClr>
                <a:srgbClr val="5D87A1"/>
              </a:buClr>
              <a:buFont typeface="Wingdings" pitchFamily="2" charset="2"/>
              <a:buChar char="§"/>
            </a:pPr>
            <a:r>
              <a:rPr lang="en-US" sz="2300" kern="0" dirty="0">
                <a:solidFill>
                  <a:srgbClr val="000000"/>
                </a:solidFill>
                <a:latin typeface="Verdana"/>
              </a:rPr>
              <a:t>Board found that comments were connected to conditions of employment but tone of comments were not so disparaging as to justify loss of protection</a:t>
            </a:r>
          </a:p>
          <a:p>
            <a:pPr lvl="0" fontAlgn="base">
              <a:spcAft>
                <a:spcPct val="0"/>
              </a:spcAft>
              <a:buClr>
                <a:srgbClr val="5D87A1"/>
              </a:buClr>
              <a:buNone/>
            </a:pPr>
            <a:endParaRPr lang="en-US" sz="2300" kern="0" dirty="0">
              <a:solidFill>
                <a:srgbClr val="000000"/>
              </a:solidFill>
              <a:latin typeface="Verdana"/>
            </a:endParaRPr>
          </a:p>
          <a:p>
            <a:pPr lvl="0" fontAlgn="base">
              <a:spcAft>
                <a:spcPct val="0"/>
              </a:spcAft>
              <a:buClr>
                <a:srgbClr val="5D87A1"/>
              </a:buClr>
              <a:buFont typeface="Wingdings" pitchFamily="2" charset="2"/>
              <a:buChar char="§"/>
            </a:pPr>
            <a:r>
              <a:rPr lang="en-US" sz="2300" kern="0" dirty="0">
                <a:solidFill>
                  <a:srgbClr val="000000"/>
                </a:solidFill>
                <a:latin typeface="Verdana"/>
              </a:rPr>
              <a:t>Court found that employee was fired because of comments about accident and was not wrongfully dismissed</a:t>
            </a:r>
          </a:p>
          <a:p>
            <a:pPr marL="0" indent="0">
              <a:buNone/>
            </a:pPr>
            <a:endParaRPr lang="en-US" sz="2800" b="1" kern="0" dirty="0">
              <a:solidFill>
                <a:srgbClr val="00B050"/>
              </a:solidFill>
              <a:latin typeface="Verdana"/>
              <a:ea typeface="+mj-ea"/>
              <a:cs typeface="+mj-cs"/>
            </a:endParaRP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49</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564200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7067128" cy="4137324"/>
          </a:xfrm>
        </p:spPr>
        <p:txBody>
          <a:bodyPr/>
          <a:lstStyle/>
          <a:p>
            <a:endParaRPr lang="en-US" sz="28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ea typeface="+mn-ea"/>
                <a:cs typeface="+mn-cs"/>
              </a:rPr>
              <a:t>What developments in the law can we expect in the future?</a:t>
            </a:r>
          </a:p>
          <a:p>
            <a:pPr lvl="0" fontAlgn="base">
              <a:spcAft>
                <a:spcPct val="0"/>
              </a:spcAft>
              <a:buClr>
                <a:srgbClr val="5D87A1"/>
              </a:buClr>
              <a:buFont typeface="Wingdings" pitchFamily="2" charset="2"/>
              <a:buChar char="§"/>
            </a:pPr>
            <a:endParaRPr kumimoji="0" lang="en-US" sz="24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ea typeface="+mn-ea"/>
                <a:cs typeface="+mn-cs"/>
              </a:rPr>
              <a:t>What will be the impact of social media on </a:t>
            </a:r>
            <a:r>
              <a:rPr lang="en-US" sz="2400" kern="0" noProof="0" dirty="0" smtClean="0">
                <a:solidFill>
                  <a:srgbClr val="000000"/>
                </a:solidFill>
                <a:latin typeface="Verdana"/>
              </a:rPr>
              <a:t>the workplace</a:t>
            </a:r>
            <a:r>
              <a:rPr kumimoji="0" lang="en-US" sz="2400" b="0" i="0" u="none" strike="noStrike" kern="0" cap="none" spc="0" normalizeH="0" baseline="0" noProof="0" dirty="0" smtClean="0">
                <a:ln>
                  <a:noFill/>
                </a:ln>
                <a:solidFill>
                  <a:srgbClr val="000000"/>
                </a:solidFill>
                <a:effectLst/>
                <a:uLnTx/>
                <a:uFillTx/>
                <a:latin typeface="Verdana"/>
                <a:ea typeface="+mn-ea"/>
                <a:cs typeface="+mn-cs"/>
              </a:rPr>
              <a:t>?</a:t>
            </a:r>
          </a:p>
          <a:p>
            <a:endParaRPr kumimoji="0" lang="en-US" sz="2800" b="1" i="0" u="none" strike="noStrike" kern="0" cap="none" spc="0" normalizeH="0" baseline="0" noProof="0" dirty="0" smtClean="0">
              <a:ln>
                <a:noFill/>
              </a:ln>
              <a:solidFill>
                <a:srgbClr val="00B050"/>
              </a:solidFill>
              <a:effectLst/>
              <a:uLnTx/>
              <a:uFillTx/>
              <a:latin typeface="Verdana"/>
              <a:ea typeface="+mj-ea"/>
              <a:cs typeface="+mj-cs"/>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5</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1195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a:off x="683568" y="476672"/>
            <a:ext cx="5832648" cy="646331"/>
          </a:xfrm>
          <a:prstGeom prst="rect">
            <a:avLst/>
          </a:prstGeom>
          <a:noFill/>
        </p:spPr>
        <p:txBody>
          <a:bodyPr wrap="square" rtlCol="0">
            <a:spAutoFit/>
          </a:bodyPr>
          <a:lstStyle/>
          <a:p>
            <a:pPr lvl="0">
              <a:spcBef>
                <a:spcPct val="20000"/>
              </a:spcBef>
            </a:pPr>
            <a:r>
              <a:rPr lang="en-US" sz="3600" b="1" kern="0" dirty="0">
                <a:solidFill>
                  <a:srgbClr val="00B050"/>
                </a:solidFill>
                <a:latin typeface="Verdana"/>
              </a:rPr>
              <a:t>Introduction (cont’d)</a:t>
            </a:r>
          </a:p>
        </p:txBody>
      </p:sp>
    </p:spTree>
    <p:extLst>
      <p:ext uri="{BB962C8B-B14F-4D97-AF65-F5344CB8AC3E}">
        <p14:creationId xmlns:p14="http://schemas.microsoft.com/office/powerpoint/2010/main" val="27568155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748" y="604254"/>
            <a:ext cx="7540277" cy="5649491"/>
          </a:xfrm>
        </p:spPr>
        <p:txBody>
          <a:bodyPr>
            <a:normAutofit/>
          </a:bodyPr>
          <a:lstStyle/>
          <a:p>
            <a:pPr marL="0" indent="0">
              <a:buNone/>
            </a:pPr>
            <a:r>
              <a:rPr lang="en-US" sz="2800" b="1" kern="0" dirty="0">
                <a:solidFill>
                  <a:srgbClr val="00B050"/>
                </a:solidFill>
                <a:latin typeface="Verdana"/>
                <a:ea typeface="+mj-ea"/>
                <a:cs typeface="+mj-cs"/>
              </a:rPr>
              <a:t>Martin House (NLRB - 2011</a:t>
            </a:r>
            <a:r>
              <a:rPr lang="en-US" sz="2800" b="1" kern="0" dirty="0" smtClean="0">
                <a:solidFill>
                  <a:srgbClr val="00B050"/>
                </a:solidFill>
                <a:latin typeface="Verdana"/>
                <a:ea typeface="+mj-ea"/>
                <a:cs typeface="+mj-cs"/>
              </a:rPr>
              <a:t>)</a:t>
            </a:r>
          </a:p>
          <a:p>
            <a:pPr marL="0" indent="0">
              <a:buNone/>
            </a:pPr>
            <a:endParaRPr lang="en-US" sz="28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kern="0" dirty="0">
                <a:solidFill>
                  <a:srgbClr val="000000"/>
                </a:solidFill>
                <a:latin typeface="Verdana"/>
              </a:rPr>
              <a:t>Employee posted comments comparing the workplace to a “mental institution</a:t>
            </a:r>
            <a:r>
              <a:rPr lang="en-US" sz="2800" kern="0" dirty="0" smtClean="0">
                <a:solidFill>
                  <a:srgbClr val="000000"/>
                </a:solidFill>
                <a:latin typeface="Verdana"/>
              </a:rPr>
              <a:t>”</a:t>
            </a:r>
          </a:p>
          <a:p>
            <a:pPr lvl="0" fontAlgn="base">
              <a:spcAft>
                <a:spcPct val="0"/>
              </a:spcAft>
              <a:buClr>
                <a:srgbClr val="5D87A1"/>
              </a:buClr>
              <a:buFont typeface="Wingdings" pitchFamily="2" charset="2"/>
              <a:buChar char="§"/>
            </a:pPr>
            <a:endParaRPr lang="en-US" sz="2800" kern="0" dirty="0">
              <a:solidFill>
                <a:srgbClr val="000000"/>
              </a:solidFill>
              <a:latin typeface="Verdana"/>
            </a:endParaRPr>
          </a:p>
          <a:p>
            <a:pPr lvl="0" fontAlgn="base">
              <a:spcAft>
                <a:spcPct val="0"/>
              </a:spcAft>
              <a:buClr>
                <a:srgbClr val="5D87A1"/>
              </a:buClr>
              <a:buFont typeface="Wingdings" pitchFamily="2" charset="2"/>
              <a:buChar char="§"/>
            </a:pPr>
            <a:r>
              <a:rPr lang="en-US" sz="2800" kern="0" dirty="0">
                <a:solidFill>
                  <a:srgbClr val="000000"/>
                </a:solidFill>
                <a:latin typeface="Verdana"/>
              </a:rPr>
              <a:t>Comments about patients were a breach of their </a:t>
            </a:r>
            <a:r>
              <a:rPr lang="en-US" sz="2800" kern="0" dirty="0" smtClean="0">
                <a:solidFill>
                  <a:srgbClr val="000000"/>
                </a:solidFill>
                <a:latin typeface="Verdana"/>
              </a:rPr>
              <a:t>confidentiality</a:t>
            </a:r>
          </a:p>
          <a:p>
            <a:pPr lvl="0" fontAlgn="base">
              <a:spcAft>
                <a:spcPct val="0"/>
              </a:spcAft>
              <a:buClr>
                <a:srgbClr val="5D87A1"/>
              </a:buClr>
              <a:buFont typeface="Wingdings" pitchFamily="2" charset="2"/>
              <a:buChar char="§"/>
            </a:pPr>
            <a:endParaRPr lang="en-US" sz="2800" kern="0" dirty="0">
              <a:solidFill>
                <a:srgbClr val="000000"/>
              </a:solidFill>
              <a:latin typeface="Verdana"/>
            </a:endParaRPr>
          </a:p>
          <a:p>
            <a:pPr lvl="0" fontAlgn="base">
              <a:spcAft>
                <a:spcPct val="0"/>
              </a:spcAft>
              <a:buClr>
                <a:srgbClr val="5D87A1"/>
              </a:buClr>
              <a:buFont typeface="Wingdings" pitchFamily="2" charset="2"/>
              <a:buChar char="§"/>
            </a:pPr>
            <a:r>
              <a:rPr lang="en-US" sz="2800" kern="0" dirty="0">
                <a:solidFill>
                  <a:srgbClr val="000000"/>
                </a:solidFill>
                <a:latin typeface="Verdana"/>
              </a:rPr>
              <a:t>As a result, the discipline was reasonable</a:t>
            </a: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50</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334559"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23264036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41466"/>
            <a:ext cx="6887145" cy="6327894"/>
          </a:xfrm>
        </p:spPr>
        <p:txBody>
          <a:bodyPr>
            <a:normAutofit lnSpcReduction="10000"/>
          </a:bodyPr>
          <a:lstStyle/>
          <a:p>
            <a:pPr marL="0" indent="0">
              <a:buNone/>
            </a:pPr>
            <a:r>
              <a:rPr lang="en-US" sz="2400" b="1" i="1" kern="0" dirty="0">
                <a:solidFill>
                  <a:srgbClr val="00B050"/>
                </a:solidFill>
                <a:latin typeface="Verdana"/>
                <a:ea typeface="+mj-ea"/>
                <a:cs typeface="+mj-cs"/>
              </a:rPr>
              <a:t>Lisa McIntosh v. Metro Aluminum Products Ltd. and </a:t>
            </a:r>
            <a:r>
              <a:rPr lang="en-US" sz="2400" b="1" i="1" kern="0" dirty="0" err="1">
                <a:solidFill>
                  <a:srgbClr val="00B050"/>
                </a:solidFill>
                <a:latin typeface="Verdana"/>
                <a:ea typeface="+mj-ea"/>
                <a:cs typeface="+mj-cs"/>
              </a:rPr>
              <a:t>Augustynowicz</a:t>
            </a:r>
            <a:r>
              <a:rPr lang="en-US" sz="2400" b="1" kern="0" dirty="0">
                <a:solidFill>
                  <a:srgbClr val="00B050"/>
                </a:solidFill>
                <a:latin typeface="Verdana"/>
                <a:ea typeface="+mj-ea"/>
                <a:cs typeface="+mj-cs"/>
              </a:rPr>
              <a:t> (2011</a:t>
            </a:r>
            <a:r>
              <a:rPr lang="en-US" sz="2400" b="1" kern="0" dirty="0" smtClean="0">
                <a:solidFill>
                  <a:srgbClr val="00B050"/>
                </a:solidFill>
                <a:latin typeface="Verdana"/>
                <a:ea typeface="+mj-ea"/>
                <a:cs typeface="+mj-cs"/>
              </a:rPr>
              <a:t>)</a:t>
            </a:r>
          </a:p>
          <a:p>
            <a:pPr marL="0" indent="0">
              <a:buNone/>
            </a:pPr>
            <a:endParaRPr lang="en-US" sz="2400" b="1" kern="0" dirty="0">
              <a:solidFill>
                <a:srgbClr val="00B050"/>
              </a:solidFill>
              <a:latin typeface="Verdana"/>
              <a:ea typeface="+mj-ea"/>
              <a:cs typeface="+mj-cs"/>
            </a:endParaRPr>
          </a:p>
          <a:p>
            <a:pPr lvl="0"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Repeated text messages containing sexual propositions, sexually demeaning language and sexually provocative </a:t>
            </a:r>
            <a:r>
              <a:rPr lang="en-US" sz="2400" kern="0" dirty="0" smtClean="0">
                <a:solidFill>
                  <a:srgbClr val="000000"/>
                </a:solidFill>
                <a:latin typeface="Verdana"/>
              </a:rPr>
              <a:t>comments</a:t>
            </a:r>
          </a:p>
          <a:p>
            <a:pPr lvl="0" fontAlgn="base">
              <a:lnSpc>
                <a:spcPct val="90000"/>
              </a:lnSpc>
              <a:spcAft>
                <a:spcPct val="0"/>
              </a:spcAft>
              <a:buClr>
                <a:srgbClr val="5D87A1"/>
              </a:buClr>
              <a:buFont typeface="Wingdings" pitchFamily="2" charset="2"/>
              <a:buChar char="§"/>
            </a:pPr>
            <a:endParaRPr lang="en-US" sz="2400" kern="0" dirty="0">
              <a:solidFill>
                <a:srgbClr val="000000"/>
              </a:solidFill>
              <a:latin typeface="Verdana"/>
            </a:endParaRPr>
          </a:p>
          <a:p>
            <a:pPr lvl="0"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Ms. McIntosh informed respondent that she was uncomfortable and that he must stop sending such </a:t>
            </a:r>
            <a:r>
              <a:rPr lang="en-US" sz="2400" kern="0" dirty="0" smtClean="0">
                <a:solidFill>
                  <a:srgbClr val="000000"/>
                </a:solidFill>
                <a:latin typeface="Verdana"/>
              </a:rPr>
              <a:t>messages</a:t>
            </a:r>
          </a:p>
          <a:p>
            <a:pPr lvl="0" fontAlgn="base">
              <a:lnSpc>
                <a:spcPct val="90000"/>
              </a:lnSpc>
              <a:spcAft>
                <a:spcPct val="0"/>
              </a:spcAft>
              <a:buClr>
                <a:srgbClr val="5D87A1"/>
              </a:buClr>
              <a:buFont typeface="Wingdings" pitchFamily="2" charset="2"/>
              <a:buChar char="§"/>
            </a:pPr>
            <a:endParaRPr lang="en-US" sz="2400" kern="0" dirty="0">
              <a:solidFill>
                <a:srgbClr val="000000"/>
              </a:solidFill>
              <a:latin typeface="Verdana"/>
            </a:endParaRPr>
          </a:p>
          <a:p>
            <a:pPr lvl="0"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Mr. </a:t>
            </a:r>
            <a:r>
              <a:rPr lang="en-US" sz="2400" kern="0" dirty="0" err="1">
                <a:solidFill>
                  <a:srgbClr val="000000"/>
                </a:solidFill>
                <a:latin typeface="Verdana"/>
              </a:rPr>
              <a:t>Augustynowicz</a:t>
            </a:r>
            <a:r>
              <a:rPr lang="en-US" sz="2400" kern="0" dirty="0">
                <a:solidFill>
                  <a:srgbClr val="000000"/>
                </a:solidFill>
                <a:latin typeface="Verdana"/>
              </a:rPr>
              <a:t> continued to act </a:t>
            </a:r>
            <a:r>
              <a:rPr lang="en-US" sz="2400" kern="0" dirty="0" smtClean="0">
                <a:solidFill>
                  <a:srgbClr val="000000"/>
                </a:solidFill>
                <a:latin typeface="Verdana"/>
              </a:rPr>
              <a:t>inappropriately</a:t>
            </a:r>
          </a:p>
          <a:p>
            <a:pPr lvl="0" fontAlgn="base">
              <a:lnSpc>
                <a:spcPct val="90000"/>
              </a:lnSpc>
              <a:spcAft>
                <a:spcPct val="0"/>
              </a:spcAft>
              <a:buClr>
                <a:srgbClr val="5D87A1"/>
              </a:buClr>
              <a:buFont typeface="Wingdings" pitchFamily="2" charset="2"/>
              <a:buChar char="§"/>
            </a:pPr>
            <a:endParaRPr lang="en-US" sz="2400" kern="0" dirty="0">
              <a:solidFill>
                <a:srgbClr val="000000"/>
              </a:solidFill>
              <a:latin typeface="Verdana"/>
            </a:endParaRPr>
          </a:p>
          <a:p>
            <a:pPr lvl="0"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Stress leave and continued inappropriate and offensive text messages</a:t>
            </a:r>
          </a:p>
          <a:p>
            <a:pPr marL="0" indent="0">
              <a:buNone/>
            </a:pPr>
            <a:endParaRPr lang="en-CA" sz="24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51</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3393328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41466"/>
            <a:ext cx="6275041" cy="6399902"/>
          </a:xfrm>
        </p:spPr>
        <p:txBody>
          <a:bodyPr>
            <a:normAutofit lnSpcReduction="10000"/>
          </a:bodyPr>
          <a:lstStyle/>
          <a:p>
            <a:pPr marL="0" lvl="0" indent="0">
              <a:buNone/>
            </a:pPr>
            <a:r>
              <a:rPr lang="en-US" sz="2400" b="1" i="1" kern="0" dirty="0">
                <a:solidFill>
                  <a:srgbClr val="00B050"/>
                </a:solidFill>
                <a:latin typeface="Verdana"/>
              </a:rPr>
              <a:t>Lisa McIntosh v. Metro Aluminum Products Ltd. and </a:t>
            </a:r>
            <a:r>
              <a:rPr lang="en-US" sz="2400" b="1" i="1" kern="0" dirty="0" err="1">
                <a:solidFill>
                  <a:srgbClr val="00B050"/>
                </a:solidFill>
                <a:latin typeface="Verdana"/>
              </a:rPr>
              <a:t>Augustynowicz</a:t>
            </a:r>
            <a:r>
              <a:rPr lang="en-US" sz="2400" b="1" kern="0" dirty="0">
                <a:solidFill>
                  <a:srgbClr val="00B050"/>
                </a:solidFill>
                <a:latin typeface="Verdana"/>
              </a:rPr>
              <a:t> (2011)</a:t>
            </a:r>
          </a:p>
          <a:p>
            <a:pPr marL="0" indent="0">
              <a:buNone/>
            </a:pPr>
            <a:endParaRPr lang="en-CA" dirty="0" smtClean="0"/>
          </a:p>
          <a:p>
            <a:pPr lvl="0"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Significant and ongoing physical and emotional impact of the sexual harassment on Ms. </a:t>
            </a:r>
            <a:r>
              <a:rPr lang="en-US" sz="2400" kern="0" dirty="0" smtClean="0">
                <a:solidFill>
                  <a:srgbClr val="000000"/>
                </a:solidFill>
                <a:latin typeface="Verdana"/>
              </a:rPr>
              <a:t>McIntosh</a:t>
            </a:r>
          </a:p>
          <a:p>
            <a:pPr lvl="0" fontAlgn="base">
              <a:lnSpc>
                <a:spcPct val="90000"/>
              </a:lnSpc>
              <a:spcAft>
                <a:spcPct val="0"/>
              </a:spcAft>
              <a:buClr>
                <a:srgbClr val="5D87A1"/>
              </a:buClr>
              <a:buFont typeface="Wingdings" pitchFamily="2" charset="2"/>
              <a:buChar char="§"/>
            </a:pPr>
            <a:endParaRPr lang="en-US" sz="2400" kern="0" dirty="0">
              <a:solidFill>
                <a:srgbClr val="000000"/>
              </a:solidFill>
              <a:latin typeface="Verdana"/>
            </a:endParaRPr>
          </a:p>
          <a:p>
            <a:pPr lvl="0"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$12,500 damages for injury to dignity, feelings and self </a:t>
            </a:r>
            <a:r>
              <a:rPr lang="en-US" sz="2400" kern="0" dirty="0" smtClean="0">
                <a:solidFill>
                  <a:srgbClr val="000000"/>
                </a:solidFill>
                <a:latin typeface="Verdana"/>
              </a:rPr>
              <a:t>respect</a:t>
            </a:r>
          </a:p>
          <a:p>
            <a:pPr lvl="0" fontAlgn="base">
              <a:lnSpc>
                <a:spcPct val="90000"/>
              </a:lnSpc>
              <a:spcAft>
                <a:spcPct val="0"/>
              </a:spcAft>
              <a:buClr>
                <a:srgbClr val="5D87A1"/>
              </a:buClr>
              <a:buFont typeface="Wingdings" pitchFamily="2" charset="2"/>
              <a:buChar char="§"/>
            </a:pPr>
            <a:endParaRPr lang="en-US" sz="2400" kern="0" dirty="0">
              <a:solidFill>
                <a:srgbClr val="000000"/>
              </a:solidFill>
              <a:latin typeface="Verdana"/>
            </a:endParaRPr>
          </a:p>
          <a:p>
            <a:pPr lvl="0"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$14,493.80 for lost wages and $2,900.85 as reimbursement for expenses incurred plus </a:t>
            </a:r>
            <a:r>
              <a:rPr lang="en-US" sz="2400" kern="0" dirty="0" smtClean="0">
                <a:solidFill>
                  <a:srgbClr val="000000"/>
                </a:solidFill>
                <a:latin typeface="Verdana"/>
              </a:rPr>
              <a:t>interest</a:t>
            </a:r>
          </a:p>
          <a:p>
            <a:pPr lvl="0" fontAlgn="base">
              <a:lnSpc>
                <a:spcPct val="90000"/>
              </a:lnSpc>
              <a:spcAft>
                <a:spcPct val="0"/>
              </a:spcAft>
              <a:buClr>
                <a:srgbClr val="5D87A1"/>
              </a:buClr>
              <a:buFont typeface="Wingdings" pitchFamily="2" charset="2"/>
              <a:buChar char="§"/>
            </a:pPr>
            <a:endParaRPr lang="en-US" sz="2400" kern="0" dirty="0">
              <a:solidFill>
                <a:srgbClr val="000000"/>
              </a:solidFill>
              <a:latin typeface="Verdana"/>
            </a:endParaRPr>
          </a:p>
          <a:p>
            <a:pPr lvl="0"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HRT decision upheld by the BCSC (2012 BCSC 345)</a:t>
            </a:r>
          </a:p>
          <a:p>
            <a:pPr marL="0" indent="0">
              <a:buNone/>
            </a:pPr>
            <a:endParaRPr lang="en-CA" dirty="0"/>
          </a:p>
        </p:txBody>
      </p:sp>
      <p:sp>
        <p:nvSpPr>
          <p:cNvPr id="4" name="Slide Number Placeholder 3"/>
          <p:cNvSpPr>
            <a:spLocks noGrp="1"/>
          </p:cNvSpPr>
          <p:nvPr>
            <p:ph type="sldNum" sz="quarter" idx="12"/>
          </p:nvPr>
        </p:nvSpPr>
        <p:spPr/>
        <p:txBody>
          <a:bodyPr/>
          <a:lstStyle/>
          <a:p>
            <a:fld id="{E26D84C6-BB8D-4A24-AEA3-81A10FA9F01E}" type="slidenum">
              <a:rPr lang="en-CA" smtClean="0"/>
              <a:t>52</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22812979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529928"/>
            <a:ext cx="7427168" cy="6327894"/>
          </a:xfrm>
        </p:spPr>
        <p:txBody>
          <a:bodyPr>
            <a:normAutofit fontScale="92500" lnSpcReduction="10000"/>
          </a:bodyPr>
          <a:lstStyle/>
          <a:p>
            <a:pPr marL="0" indent="0">
              <a:buNone/>
            </a:pPr>
            <a:r>
              <a:rPr lang="en-US" sz="2400" b="1" i="1" kern="0" dirty="0" err="1" smtClean="0">
                <a:solidFill>
                  <a:srgbClr val="00B050"/>
                </a:solidFill>
                <a:latin typeface="Verdana"/>
                <a:ea typeface="+mj-ea"/>
                <a:cs typeface="+mj-cs"/>
              </a:rPr>
              <a:t>Ornge</a:t>
            </a:r>
            <a:r>
              <a:rPr lang="en-US" sz="2400" b="1" i="1" kern="0" dirty="0" smtClean="0">
                <a:solidFill>
                  <a:srgbClr val="00B050"/>
                </a:solidFill>
                <a:latin typeface="Verdana"/>
                <a:ea typeface="+mj-ea"/>
                <a:cs typeface="+mj-cs"/>
              </a:rPr>
              <a:t> </a:t>
            </a:r>
            <a:r>
              <a:rPr lang="en-US" sz="2400" b="1" i="1" kern="0" dirty="0">
                <a:solidFill>
                  <a:srgbClr val="00B050"/>
                </a:solidFill>
                <a:latin typeface="Verdana"/>
                <a:ea typeface="+mj-ea"/>
                <a:cs typeface="+mj-cs"/>
              </a:rPr>
              <a:t>v. Ontario Public Services </a:t>
            </a:r>
            <a:endParaRPr lang="en-US" sz="2400" b="1" i="1" kern="0" dirty="0" smtClean="0">
              <a:solidFill>
                <a:srgbClr val="00B050"/>
              </a:solidFill>
              <a:latin typeface="Verdana"/>
              <a:ea typeface="+mj-ea"/>
              <a:cs typeface="+mj-cs"/>
            </a:endParaRPr>
          </a:p>
          <a:p>
            <a:pPr marL="0" indent="0">
              <a:buNone/>
            </a:pPr>
            <a:r>
              <a:rPr lang="en-US" sz="2400" b="1" i="1" kern="0" dirty="0" smtClean="0">
                <a:solidFill>
                  <a:srgbClr val="00B050"/>
                </a:solidFill>
                <a:latin typeface="Verdana"/>
                <a:ea typeface="+mj-ea"/>
                <a:cs typeface="+mj-cs"/>
              </a:rPr>
              <a:t>Union </a:t>
            </a:r>
            <a:r>
              <a:rPr lang="en-US" sz="2400" b="1" i="1" kern="0" dirty="0">
                <a:solidFill>
                  <a:srgbClr val="00B050"/>
                </a:solidFill>
                <a:latin typeface="Verdana"/>
                <a:ea typeface="+mj-ea"/>
                <a:cs typeface="+mj-cs"/>
              </a:rPr>
              <a:t>(2011</a:t>
            </a:r>
            <a:r>
              <a:rPr lang="en-US" sz="2400" b="1" i="1" kern="0" dirty="0" smtClean="0">
                <a:solidFill>
                  <a:srgbClr val="00B050"/>
                </a:solidFill>
                <a:latin typeface="Verdana"/>
                <a:ea typeface="+mj-ea"/>
                <a:cs typeface="+mj-cs"/>
              </a:rPr>
              <a:t>)</a:t>
            </a:r>
          </a:p>
          <a:p>
            <a:pPr marL="0" indent="0">
              <a:buNone/>
            </a:pPr>
            <a:endParaRPr lang="en-CA" dirty="0" smtClean="0">
              <a:solidFill>
                <a:srgbClr val="00B050"/>
              </a:solidFill>
            </a:endParaRPr>
          </a:p>
          <a:p>
            <a:pPr lvl="0" fontAlgn="base">
              <a:spcAft>
                <a:spcPct val="0"/>
              </a:spcAft>
              <a:buClr>
                <a:srgbClr val="5D87A1"/>
              </a:buClr>
              <a:buFont typeface="Wingdings" pitchFamily="2" charset="2"/>
              <a:buChar char="§"/>
            </a:pPr>
            <a:r>
              <a:rPr lang="en-US" sz="2400" kern="0" dirty="0">
                <a:solidFill>
                  <a:srgbClr val="000000"/>
                </a:solidFill>
                <a:latin typeface="Verdana"/>
              </a:rPr>
              <a:t>Dismissal of employee for posting on a public message board, and downloading pornographic images on a company </a:t>
            </a:r>
            <a:r>
              <a:rPr lang="en-US" sz="2400" kern="0" dirty="0" smtClean="0">
                <a:solidFill>
                  <a:srgbClr val="000000"/>
                </a:solidFill>
                <a:latin typeface="Verdana"/>
              </a:rPr>
              <a:t>computer</a:t>
            </a:r>
          </a:p>
          <a:p>
            <a:pPr lvl="0" fontAlgn="base">
              <a:spcAft>
                <a:spcPct val="0"/>
              </a:spcAft>
              <a:buClr>
                <a:srgbClr val="5D87A1"/>
              </a:buClr>
              <a:buFont typeface="Wingdings" pitchFamily="2" charset="2"/>
              <a:buChar char="§"/>
            </a:pPr>
            <a:endParaRPr lang="en-US" sz="2400" kern="0" dirty="0">
              <a:solidFill>
                <a:srgbClr val="000000"/>
              </a:solidFill>
              <a:latin typeface="Verdana"/>
            </a:endParaRPr>
          </a:p>
          <a:p>
            <a:pPr lvl="0" fontAlgn="base">
              <a:spcAft>
                <a:spcPct val="0"/>
              </a:spcAft>
              <a:buClr>
                <a:srgbClr val="5D87A1"/>
              </a:buClr>
              <a:buFont typeface="Wingdings" pitchFamily="2" charset="2"/>
              <a:buChar char="§"/>
            </a:pPr>
            <a:r>
              <a:rPr lang="en-US" sz="2400" kern="0" dirty="0">
                <a:solidFill>
                  <a:srgbClr val="000000"/>
                </a:solidFill>
                <a:latin typeface="Verdana"/>
              </a:rPr>
              <a:t>Breach of confidentiality by disclosing that the cleaning of the company helicopter required 5 hours after a serious motorcycle </a:t>
            </a:r>
            <a:r>
              <a:rPr lang="en-US" sz="2400" kern="0" dirty="0" smtClean="0">
                <a:solidFill>
                  <a:srgbClr val="000000"/>
                </a:solidFill>
                <a:latin typeface="Verdana"/>
              </a:rPr>
              <a:t>accident</a:t>
            </a:r>
          </a:p>
          <a:p>
            <a:pPr lvl="0" fontAlgn="base">
              <a:spcAft>
                <a:spcPct val="0"/>
              </a:spcAft>
              <a:buClr>
                <a:srgbClr val="5D87A1"/>
              </a:buClr>
              <a:buFont typeface="Wingdings" pitchFamily="2" charset="2"/>
              <a:buChar char="§"/>
            </a:pPr>
            <a:endParaRPr lang="en-US" sz="2400" kern="0" dirty="0">
              <a:solidFill>
                <a:srgbClr val="000000"/>
              </a:solidFill>
              <a:latin typeface="Verdana"/>
            </a:endParaRPr>
          </a:p>
          <a:p>
            <a:pPr lvl="0" fontAlgn="base">
              <a:spcAft>
                <a:spcPct val="0"/>
              </a:spcAft>
              <a:buClr>
                <a:srgbClr val="5D87A1"/>
              </a:buClr>
              <a:buFont typeface="Wingdings" pitchFamily="2" charset="2"/>
              <a:buChar char="§"/>
            </a:pPr>
            <a:r>
              <a:rPr lang="en-US" sz="2400" kern="0" dirty="0">
                <a:solidFill>
                  <a:srgbClr val="000000"/>
                </a:solidFill>
                <a:latin typeface="Verdana"/>
              </a:rPr>
              <a:t>Arbitration found that messages were not as serious as alleged by the Employer and policy was applied </a:t>
            </a:r>
            <a:r>
              <a:rPr lang="en-US" sz="2400" kern="0" dirty="0" smtClean="0">
                <a:solidFill>
                  <a:srgbClr val="000000"/>
                </a:solidFill>
                <a:latin typeface="Verdana"/>
              </a:rPr>
              <a:t>inconsistently</a:t>
            </a:r>
          </a:p>
          <a:p>
            <a:pPr lvl="0" fontAlgn="base">
              <a:spcAft>
                <a:spcPct val="0"/>
              </a:spcAft>
              <a:buClr>
                <a:srgbClr val="5D87A1"/>
              </a:buClr>
              <a:buFont typeface="Wingdings" pitchFamily="2" charset="2"/>
              <a:buChar char="§"/>
            </a:pPr>
            <a:endParaRPr lang="en-US" sz="2400" kern="0" dirty="0">
              <a:solidFill>
                <a:srgbClr val="000000"/>
              </a:solidFill>
              <a:latin typeface="Verdana"/>
            </a:endParaRPr>
          </a:p>
          <a:p>
            <a:pPr lvl="0" fontAlgn="base">
              <a:spcAft>
                <a:spcPct val="0"/>
              </a:spcAft>
              <a:buClr>
                <a:srgbClr val="5D87A1"/>
              </a:buClr>
              <a:buFont typeface="Wingdings" pitchFamily="2" charset="2"/>
              <a:buChar char="§"/>
            </a:pPr>
            <a:r>
              <a:rPr lang="en-US" sz="2400" kern="0" dirty="0">
                <a:solidFill>
                  <a:srgbClr val="000000"/>
                </a:solidFill>
                <a:latin typeface="Verdana"/>
              </a:rPr>
              <a:t>Posted message had been immediately removed by the </a:t>
            </a:r>
            <a:r>
              <a:rPr lang="en-US" sz="2400" kern="0" dirty="0" err="1">
                <a:solidFill>
                  <a:srgbClr val="000000"/>
                </a:solidFill>
                <a:latin typeface="Verdana"/>
              </a:rPr>
              <a:t>Grievor</a:t>
            </a:r>
            <a:endParaRPr lang="en-US" sz="2400" kern="0" dirty="0">
              <a:solidFill>
                <a:srgbClr val="000000"/>
              </a:solidFill>
              <a:latin typeface="Verdana"/>
            </a:endParaRPr>
          </a:p>
          <a:p>
            <a:pPr marL="0" indent="0">
              <a:buNone/>
            </a:pPr>
            <a:endParaRPr lang="en-CA" dirty="0"/>
          </a:p>
        </p:txBody>
      </p:sp>
      <p:sp>
        <p:nvSpPr>
          <p:cNvPr id="4" name="Slide Number Placeholder 3"/>
          <p:cNvSpPr>
            <a:spLocks noGrp="1"/>
          </p:cNvSpPr>
          <p:nvPr>
            <p:ph type="sldNum" sz="quarter" idx="12"/>
          </p:nvPr>
        </p:nvSpPr>
        <p:spPr/>
        <p:txBody>
          <a:bodyPr/>
          <a:lstStyle/>
          <a:p>
            <a:fld id="{E26D84C6-BB8D-4A24-AEA3-81A10FA9F01E}" type="slidenum">
              <a:rPr lang="en-CA" smtClean="0"/>
              <a:t>53</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9295885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780928"/>
            <a:ext cx="8147249" cy="3888432"/>
          </a:xfrm>
        </p:spPr>
        <p:txBody>
          <a:bodyPr>
            <a:normAutofit fontScale="92500" lnSpcReduction="10000"/>
          </a:bodyPr>
          <a:lstStyle/>
          <a:p>
            <a:pPr marL="0" indent="0">
              <a:buNone/>
            </a:pPr>
            <a:endParaRPr lang="en-US" sz="2400" b="1" kern="0" dirty="0">
              <a:solidFill>
                <a:srgbClr val="00B050"/>
              </a:solidFill>
              <a:latin typeface="Verdana"/>
              <a:ea typeface="+mj-ea"/>
              <a:cs typeface="+mj-cs"/>
            </a:endParaRPr>
          </a:p>
          <a:p>
            <a:pPr lvl="0"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Two members dismissed for using office computers to operate a “racy” and malicious blog and to set up personal businesses</a:t>
            </a:r>
          </a:p>
          <a:p>
            <a:pPr lvl="0" fontAlgn="base">
              <a:lnSpc>
                <a:spcPct val="90000"/>
              </a:lnSpc>
              <a:spcAft>
                <a:spcPct val="0"/>
              </a:spcAft>
              <a:buClr>
                <a:srgbClr val="5D87A1"/>
              </a:buClr>
              <a:buFont typeface="Wingdings" pitchFamily="2" charset="2"/>
              <a:buChar char="§"/>
            </a:pPr>
            <a:endParaRPr lang="en-US" sz="2400" kern="0" dirty="0">
              <a:solidFill>
                <a:srgbClr val="000000"/>
              </a:solidFill>
              <a:latin typeface="Verdana"/>
            </a:endParaRPr>
          </a:p>
          <a:p>
            <a:pPr lvl="0"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Dismissals upheld – both misused office computers, were involved with a conflict of interest with the employer and were dishonest when confront about their activities</a:t>
            </a:r>
          </a:p>
          <a:p>
            <a:pPr lvl="0" fontAlgn="base">
              <a:lnSpc>
                <a:spcPct val="90000"/>
              </a:lnSpc>
              <a:spcAft>
                <a:spcPct val="0"/>
              </a:spcAft>
              <a:buClr>
                <a:srgbClr val="5D87A1"/>
              </a:buClr>
              <a:buFont typeface="Wingdings" pitchFamily="2" charset="2"/>
              <a:buChar char="§"/>
            </a:pPr>
            <a:endParaRPr lang="en-US" sz="2400" kern="0" dirty="0">
              <a:solidFill>
                <a:srgbClr val="000000"/>
              </a:solidFill>
              <a:latin typeface="Verdana"/>
            </a:endParaRPr>
          </a:p>
          <a:p>
            <a:pPr lvl="0"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Violation of workplace confidentiality and breached employer’s trust</a:t>
            </a:r>
          </a:p>
          <a:p>
            <a:pPr marL="0" indent="0">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54</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344345"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a:off x="539552" y="116632"/>
            <a:ext cx="5904656" cy="2529923"/>
          </a:xfrm>
          <a:prstGeom prst="rect">
            <a:avLst/>
          </a:prstGeom>
          <a:noFill/>
        </p:spPr>
        <p:txBody>
          <a:bodyPr wrap="square" rtlCol="0">
            <a:spAutoFit/>
          </a:bodyPr>
          <a:lstStyle/>
          <a:p>
            <a:pPr lvl="0">
              <a:spcBef>
                <a:spcPct val="20000"/>
              </a:spcBef>
            </a:pPr>
            <a:r>
              <a:rPr lang="en-US" sz="2400" b="1" i="1" kern="0" dirty="0">
                <a:solidFill>
                  <a:srgbClr val="00B050"/>
                </a:solidFill>
                <a:latin typeface="Verdana"/>
              </a:rPr>
              <a:t>Ontario Public Service Employees </a:t>
            </a:r>
          </a:p>
          <a:p>
            <a:pPr lvl="0">
              <a:spcBef>
                <a:spcPct val="20000"/>
              </a:spcBef>
            </a:pPr>
            <a:r>
              <a:rPr lang="en-US" sz="2400" b="1" i="1" kern="0" dirty="0">
                <a:solidFill>
                  <a:srgbClr val="00B050"/>
                </a:solidFill>
                <a:latin typeface="Verdana"/>
              </a:rPr>
              <a:t>Union v. Ontario (Ministry of </a:t>
            </a:r>
          </a:p>
          <a:p>
            <a:pPr lvl="0">
              <a:spcBef>
                <a:spcPct val="20000"/>
              </a:spcBef>
            </a:pPr>
            <a:r>
              <a:rPr lang="en-US" sz="2400" b="1" i="1" kern="0" dirty="0">
                <a:solidFill>
                  <a:srgbClr val="00B050"/>
                </a:solidFill>
                <a:latin typeface="Verdana"/>
              </a:rPr>
              <a:t>Community and Social Services) (</a:t>
            </a:r>
            <a:r>
              <a:rPr lang="en-US" sz="2400" b="1" i="1" kern="0" dirty="0" err="1">
                <a:solidFill>
                  <a:srgbClr val="00B050"/>
                </a:solidFill>
                <a:latin typeface="Verdana"/>
              </a:rPr>
              <a:t>Aboutaeib</a:t>
            </a:r>
            <a:r>
              <a:rPr lang="en-US" sz="2400" b="1" i="1" kern="0" dirty="0">
                <a:solidFill>
                  <a:srgbClr val="00B050"/>
                </a:solidFill>
                <a:latin typeface="Verdana"/>
              </a:rPr>
              <a:t> Grievance),</a:t>
            </a:r>
            <a:r>
              <a:rPr lang="en-US" sz="2400" b="1" kern="0" dirty="0">
                <a:solidFill>
                  <a:srgbClr val="00B050"/>
                </a:solidFill>
                <a:latin typeface="Verdana"/>
              </a:rPr>
              <a:t> [2011] </a:t>
            </a:r>
          </a:p>
          <a:p>
            <a:pPr lvl="0">
              <a:spcBef>
                <a:spcPct val="20000"/>
              </a:spcBef>
            </a:pPr>
            <a:r>
              <a:rPr lang="en-US" sz="2400" b="1" kern="0" dirty="0">
                <a:solidFill>
                  <a:srgbClr val="00B050"/>
                </a:solidFill>
                <a:latin typeface="Verdana"/>
              </a:rPr>
              <a:t>O.G.S.B.A. No. 167</a:t>
            </a:r>
          </a:p>
        </p:txBody>
      </p:sp>
    </p:spTree>
    <p:extLst>
      <p:ext uri="{BB962C8B-B14F-4D97-AF65-F5344CB8AC3E}">
        <p14:creationId xmlns:p14="http://schemas.microsoft.com/office/powerpoint/2010/main" val="18019451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420888"/>
            <a:ext cx="8164025" cy="4248472"/>
          </a:xfrm>
        </p:spPr>
        <p:txBody>
          <a:bodyPr>
            <a:normAutofit lnSpcReduction="10000"/>
          </a:bodyPr>
          <a:lstStyle/>
          <a:p>
            <a:pPr marL="0" indent="0">
              <a:buNone/>
            </a:pPr>
            <a:endParaRPr lang="en-US" sz="2400" b="1" kern="0" dirty="0">
              <a:solidFill>
                <a:srgbClr val="00B050"/>
              </a:solidFill>
              <a:latin typeface="Verdana"/>
              <a:ea typeface="+mj-ea"/>
              <a:cs typeface="+mj-cs"/>
            </a:endParaRPr>
          </a:p>
          <a:p>
            <a:pPr lvl="0" fontAlgn="base">
              <a:lnSpc>
                <a:spcPct val="90000"/>
              </a:lnSpc>
              <a:spcAft>
                <a:spcPct val="0"/>
              </a:spcAft>
              <a:buClr>
                <a:srgbClr val="5D87A1"/>
              </a:buClr>
              <a:buFont typeface="Wingdings" pitchFamily="2" charset="2"/>
              <a:buChar char="§"/>
            </a:pPr>
            <a:r>
              <a:rPr lang="en-US" sz="2800" kern="0" dirty="0" err="1">
                <a:solidFill>
                  <a:srgbClr val="000000"/>
                </a:solidFill>
                <a:latin typeface="Verdana"/>
              </a:rPr>
              <a:t>Grievor</a:t>
            </a:r>
            <a:r>
              <a:rPr lang="en-US" sz="2800" kern="0" dirty="0">
                <a:solidFill>
                  <a:srgbClr val="000000"/>
                </a:solidFill>
                <a:latin typeface="Verdana"/>
              </a:rPr>
              <a:t> terminated for harassment of co-worker – physical touching and posting harassing messages on her Facebook page </a:t>
            </a:r>
          </a:p>
          <a:p>
            <a:pPr lvl="0" fontAlgn="base">
              <a:lnSpc>
                <a:spcPct val="90000"/>
              </a:lnSpc>
              <a:spcAft>
                <a:spcPct val="0"/>
              </a:spcAft>
              <a:buClr>
                <a:srgbClr val="5D87A1"/>
              </a:buClr>
              <a:buFont typeface="Wingdings" pitchFamily="2" charset="2"/>
              <a:buChar char="§"/>
            </a:pPr>
            <a:r>
              <a:rPr lang="en-US" sz="2800" kern="0" dirty="0">
                <a:solidFill>
                  <a:srgbClr val="000000"/>
                </a:solidFill>
                <a:latin typeface="Verdana"/>
              </a:rPr>
              <a:t>Grievance upheld and </a:t>
            </a:r>
            <a:r>
              <a:rPr lang="en-US" sz="2800" kern="0" dirty="0" err="1">
                <a:solidFill>
                  <a:srgbClr val="000000"/>
                </a:solidFill>
                <a:latin typeface="Verdana"/>
              </a:rPr>
              <a:t>grievor</a:t>
            </a:r>
            <a:r>
              <a:rPr lang="en-US" sz="2800" kern="0" dirty="0">
                <a:solidFill>
                  <a:srgbClr val="000000"/>
                </a:solidFill>
                <a:latin typeface="Verdana"/>
              </a:rPr>
              <a:t> reinstated without compensation </a:t>
            </a:r>
          </a:p>
          <a:p>
            <a:pPr lvl="0" fontAlgn="base">
              <a:lnSpc>
                <a:spcPct val="90000"/>
              </a:lnSpc>
              <a:spcAft>
                <a:spcPct val="0"/>
              </a:spcAft>
              <a:buClr>
                <a:srgbClr val="5D87A1"/>
              </a:buClr>
              <a:buFont typeface="Wingdings" pitchFamily="2" charset="2"/>
              <a:buChar char="§"/>
            </a:pPr>
            <a:r>
              <a:rPr lang="en-US" sz="2800" kern="0" dirty="0">
                <a:solidFill>
                  <a:srgbClr val="000000"/>
                </a:solidFill>
                <a:latin typeface="Verdana"/>
              </a:rPr>
              <a:t>Conduct as a whole justified significant disciplinary response but employment relationship was not necessarily irreparable </a:t>
            </a:r>
          </a:p>
          <a:p>
            <a:pPr marL="0" indent="0">
              <a:buNone/>
            </a:pPr>
            <a:endParaRPr lang="en-CA" sz="24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55</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974" y="341464"/>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16428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a:off x="539552" y="476672"/>
            <a:ext cx="6192688" cy="1643527"/>
          </a:xfrm>
          <a:prstGeom prst="rect">
            <a:avLst/>
          </a:prstGeom>
          <a:noFill/>
        </p:spPr>
        <p:txBody>
          <a:bodyPr wrap="square" rtlCol="0">
            <a:spAutoFit/>
          </a:bodyPr>
          <a:lstStyle/>
          <a:p>
            <a:pPr lvl="0">
              <a:spcBef>
                <a:spcPct val="20000"/>
              </a:spcBef>
            </a:pPr>
            <a:r>
              <a:rPr lang="en-US" sz="2400" b="1" i="1" kern="0" dirty="0">
                <a:solidFill>
                  <a:srgbClr val="00B050"/>
                </a:solidFill>
                <a:latin typeface="Verdana"/>
              </a:rPr>
              <a:t>Alberta Union of Provincial Employees v. Alberta Health </a:t>
            </a:r>
          </a:p>
          <a:p>
            <a:pPr lvl="0">
              <a:spcBef>
                <a:spcPct val="20000"/>
              </a:spcBef>
            </a:pPr>
            <a:r>
              <a:rPr lang="en-US" sz="2400" b="1" i="1" kern="0" dirty="0">
                <a:solidFill>
                  <a:srgbClr val="00B050"/>
                </a:solidFill>
                <a:latin typeface="Verdana"/>
              </a:rPr>
              <a:t>Services (</a:t>
            </a:r>
            <a:r>
              <a:rPr lang="en-US" sz="2400" b="1" i="1" kern="0" dirty="0" err="1">
                <a:solidFill>
                  <a:srgbClr val="00B050"/>
                </a:solidFill>
                <a:latin typeface="Verdana"/>
              </a:rPr>
              <a:t>Hajrallahu</a:t>
            </a:r>
            <a:r>
              <a:rPr lang="en-US" sz="2400" b="1" i="1" kern="0" dirty="0">
                <a:solidFill>
                  <a:srgbClr val="00B050"/>
                </a:solidFill>
                <a:latin typeface="Verdana"/>
              </a:rPr>
              <a:t> Grievance)</a:t>
            </a:r>
            <a:r>
              <a:rPr lang="en-US" sz="2400" b="1" kern="0" dirty="0">
                <a:solidFill>
                  <a:srgbClr val="00B050"/>
                </a:solidFill>
                <a:latin typeface="Verdana"/>
              </a:rPr>
              <a:t>, [2012] A.G.A.A. No. 7 (Wallace)</a:t>
            </a:r>
          </a:p>
        </p:txBody>
      </p:sp>
    </p:spTree>
    <p:extLst>
      <p:ext uri="{BB962C8B-B14F-4D97-AF65-F5344CB8AC3E}">
        <p14:creationId xmlns:p14="http://schemas.microsoft.com/office/powerpoint/2010/main" val="273767843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44824"/>
            <a:ext cx="7920880" cy="4680519"/>
          </a:xfrm>
        </p:spPr>
        <p:txBody>
          <a:bodyPr>
            <a:normAutofit fontScale="92500"/>
          </a:bodyPr>
          <a:lstStyle/>
          <a:p>
            <a:pPr marL="0" indent="0">
              <a:buNone/>
            </a:pPr>
            <a:endParaRPr lang="en-US" sz="28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3000" kern="0" dirty="0" err="1">
                <a:solidFill>
                  <a:srgbClr val="000000"/>
                </a:solidFill>
                <a:latin typeface="Verdana"/>
              </a:rPr>
              <a:t>Grievor</a:t>
            </a:r>
            <a:r>
              <a:rPr lang="en-US" sz="3000" kern="0" dirty="0">
                <a:solidFill>
                  <a:srgbClr val="000000"/>
                </a:solidFill>
                <a:latin typeface="Verdana"/>
              </a:rPr>
              <a:t> with 31 years of service was discharged after management discovered her Facebook postings which contained derogatory statements about her supervisors and the employer </a:t>
            </a:r>
          </a:p>
          <a:p>
            <a:pPr lvl="0" fontAlgn="base">
              <a:spcAft>
                <a:spcPct val="0"/>
              </a:spcAft>
              <a:buClr>
                <a:srgbClr val="5D87A1"/>
              </a:buClr>
              <a:buFont typeface="Wingdings" pitchFamily="2" charset="2"/>
              <a:buChar char="§"/>
            </a:pPr>
            <a:r>
              <a:rPr lang="en-US" sz="3000" kern="0" dirty="0">
                <a:solidFill>
                  <a:srgbClr val="000000"/>
                </a:solidFill>
                <a:latin typeface="Verdana"/>
              </a:rPr>
              <a:t>Dismissal upheld – while </a:t>
            </a:r>
            <a:r>
              <a:rPr lang="en-US" sz="3000" kern="0" dirty="0" err="1">
                <a:solidFill>
                  <a:srgbClr val="000000"/>
                </a:solidFill>
                <a:latin typeface="Verdana"/>
              </a:rPr>
              <a:t>grievor</a:t>
            </a:r>
            <a:r>
              <a:rPr lang="en-US" sz="3000" kern="0" dirty="0">
                <a:solidFill>
                  <a:srgbClr val="000000"/>
                </a:solidFill>
                <a:latin typeface="Verdana"/>
              </a:rPr>
              <a:t> may have believed her postings were private that did not relieve her from responsibil</a:t>
            </a:r>
            <a:r>
              <a:rPr lang="en-US" sz="2800" kern="0" dirty="0">
                <a:solidFill>
                  <a:srgbClr val="000000"/>
                </a:solidFill>
                <a:latin typeface="Verdana"/>
              </a:rPr>
              <a:t>ity for what she wrote </a:t>
            </a: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56</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0593"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16428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a:off x="611560" y="341464"/>
            <a:ext cx="5472608" cy="1384995"/>
          </a:xfrm>
          <a:prstGeom prst="rect">
            <a:avLst/>
          </a:prstGeom>
          <a:noFill/>
        </p:spPr>
        <p:txBody>
          <a:bodyPr wrap="square" rtlCol="0">
            <a:spAutoFit/>
          </a:bodyPr>
          <a:lstStyle/>
          <a:p>
            <a:pPr lvl="0">
              <a:spcBef>
                <a:spcPct val="20000"/>
              </a:spcBef>
            </a:pPr>
            <a:r>
              <a:rPr lang="en-US" sz="2800" b="1" i="1" kern="0" dirty="0">
                <a:solidFill>
                  <a:srgbClr val="00B050"/>
                </a:solidFill>
                <a:latin typeface="Verdana"/>
              </a:rPr>
              <a:t>Canada Post Corp. v. CUPW</a:t>
            </a:r>
            <a:r>
              <a:rPr lang="en-US" sz="2800" b="1" kern="0" dirty="0">
                <a:solidFill>
                  <a:srgbClr val="00B050"/>
                </a:solidFill>
                <a:latin typeface="Verdana"/>
              </a:rPr>
              <a:t>, [2012] C.L.A.D. No. 85 (</a:t>
            </a:r>
            <a:r>
              <a:rPr lang="en-US" sz="2800" b="1" kern="0" dirty="0" err="1">
                <a:solidFill>
                  <a:srgbClr val="00B050"/>
                </a:solidFill>
                <a:latin typeface="Verdana"/>
              </a:rPr>
              <a:t>Ponak</a:t>
            </a:r>
            <a:r>
              <a:rPr lang="en-US" sz="2800" b="1" kern="0" dirty="0">
                <a:solidFill>
                  <a:srgbClr val="00B050"/>
                </a:solidFill>
                <a:latin typeface="Verdana"/>
              </a:rPr>
              <a:t>) </a:t>
            </a:r>
          </a:p>
        </p:txBody>
      </p:sp>
    </p:spTree>
    <p:extLst>
      <p:ext uri="{BB962C8B-B14F-4D97-AF65-F5344CB8AC3E}">
        <p14:creationId xmlns:p14="http://schemas.microsoft.com/office/powerpoint/2010/main" val="40995901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59" y="1844824"/>
            <a:ext cx="8114385" cy="4752528"/>
          </a:xfrm>
        </p:spPr>
        <p:txBody>
          <a:bodyPr>
            <a:normAutofit/>
          </a:bodyPr>
          <a:lstStyle/>
          <a:p>
            <a:pPr marL="0" indent="0">
              <a:buNone/>
            </a:pPr>
            <a:endParaRPr lang="en-US" sz="28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kern="0" dirty="0" err="1">
                <a:solidFill>
                  <a:srgbClr val="000000"/>
                </a:solidFill>
                <a:latin typeface="Verdana"/>
              </a:rPr>
              <a:t>Grievor</a:t>
            </a:r>
            <a:r>
              <a:rPr lang="en-US" sz="2800" kern="0" dirty="0">
                <a:solidFill>
                  <a:srgbClr val="000000"/>
                </a:solidFill>
                <a:latin typeface="Verdana"/>
              </a:rPr>
              <a:t> dismissed for taking photos of a suicide scene and posting them on Facebook with his own comments </a:t>
            </a:r>
          </a:p>
          <a:p>
            <a:pPr lvl="0" fontAlgn="base">
              <a:spcAft>
                <a:spcPct val="0"/>
              </a:spcAft>
              <a:buClr>
                <a:srgbClr val="5D87A1"/>
              </a:buClr>
              <a:buFont typeface="Wingdings" pitchFamily="2" charset="2"/>
              <a:buChar char="§"/>
            </a:pPr>
            <a:endParaRPr lang="en-US" sz="2800" kern="0" dirty="0">
              <a:solidFill>
                <a:srgbClr val="000000"/>
              </a:solidFill>
              <a:latin typeface="Verdana"/>
            </a:endParaRPr>
          </a:p>
          <a:p>
            <a:pPr lvl="0" fontAlgn="base">
              <a:spcAft>
                <a:spcPct val="0"/>
              </a:spcAft>
              <a:buClr>
                <a:srgbClr val="5D87A1"/>
              </a:buClr>
              <a:buFont typeface="Wingdings" pitchFamily="2" charset="2"/>
              <a:buChar char="§"/>
            </a:pPr>
            <a:r>
              <a:rPr lang="en-US" sz="2800" kern="0" dirty="0">
                <a:solidFill>
                  <a:srgbClr val="000000"/>
                </a:solidFill>
                <a:latin typeface="Verdana"/>
              </a:rPr>
              <a:t>Dismissal upheld – </a:t>
            </a:r>
            <a:r>
              <a:rPr lang="en-US" sz="2800" kern="0" dirty="0" err="1">
                <a:solidFill>
                  <a:srgbClr val="000000"/>
                </a:solidFill>
                <a:latin typeface="Verdana"/>
              </a:rPr>
              <a:t>grievor</a:t>
            </a:r>
            <a:r>
              <a:rPr lang="en-US" sz="2800" kern="0" dirty="0">
                <a:solidFill>
                  <a:srgbClr val="000000"/>
                </a:solidFill>
                <a:latin typeface="Verdana"/>
              </a:rPr>
              <a:t> publicized and disseminated confidential patient information on the internet about a tragic event </a:t>
            </a: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57</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8569" y="358410"/>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a:off x="539552" y="358409"/>
            <a:ext cx="5760640" cy="1384995"/>
          </a:xfrm>
          <a:prstGeom prst="rect">
            <a:avLst/>
          </a:prstGeom>
          <a:noFill/>
        </p:spPr>
        <p:txBody>
          <a:bodyPr wrap="square" rtlCol="0">
            <a:spAutoFit/>
          </a:bodyPr>
          <a:lstStyle/>
          <a:p>
            <a:pPr lvl="0">
              <a:spcBef>
                <a:spcPct val="20000"/>
              </a:spcBef>
            </a:pPr>
            <a:r>
              <a:rPr lang="en-US" sz="2800" b="1" i="1" kern="0" dirty="0">
                <a:solidFill>
                  <a:srgbClr val="00B050"/>
                </a:solidFill>
                <a:latin typeface="Verdana"/>
              </a:rPr>
              <a:t>Credit Valley Hospital v. CUPE, Local 3252</a:t>
            </a:r>
            <a:r>
              <a:rPr lang="en-US" sz="2800" b="1" kern="0" dirty="0">
                <a:solidFill>
                  <a:srgbClr val="00B050"/>
                </a:solidFill>
                <a:latin typeface="Verdana"/>
              </a:rPr>
              <a:t>, [2012] O.L.A.A. No. 29 </a:t>
            </a:r>
          </a:p>
        </p:txBody>
      </p:sp>
    </p:spTree>
    <p:extLst>
      <p:ext uri="{BB962C8B-B14F-4D97-AF65-F5344CB8AC3E}">
        <p14:creationId xmlns:p14="http://schemas.microsoft.com/office/powerpoint/2010/main" val="26961092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76669"/>
            <a:ext cx="7987720" cy="5231766"/>
          </a:xfrm>
        </p:spPr>
        <p:txBody>
          <a:bodyPr>
            <a:normAutofit fontScale="92500"/>
          </a:bodyPr>
          <a:lstStyle/>
          <a:p>
            <a:pPr marL="0" indent="0">
              <a:buNone/>
            </a:pPr>
            <a:endParaRPr lang="en-US"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kern="0" dirty="0">
                <a:solidFill>
                  <a:srgbClr val="000000"/>
                </a:solidFill>
                <a:latin typeface="Verdana"/>
              </a:rPr>
              <a:t>Senior analyst and policy advisor</a:t>
            </a:r>
          </a:p>
          <a:p>
            <a:pPr lvl="0" fontAlgn="base">
              <a:spcAft>
                <a:spcPct val="0"/>
              </a:spcAft>
              <a:buClr>
                <a:srgbClr val="5D87A1"/>
              </a:buClr>
              <a:buFont typeface="Wingdings" pitchFamily="2" charset="2"/>
              <a:buChar char="§"/>
            </a:pPr>
            <a:r>
              <a:rPr lang="en-US" sz="2800" kern="0" dirty="0">
                <a:solidFill>
                  <a:srgbClr val="000000"/>
                </a:solidFill>
                <a:latin typeface="Verdana"/>
              </a:rPr>
              <a:t>27 years of employment</a:t>
            </a:r>
          </a:p>
          <a:p>
            <a:pPr lvl="0" fontAlgn="base">
              <a:spcAft>
                <a:spcPct val="0"/>
              </a:spcAft>
              <a:buClr>
                <a:srgbClr val="5D87A1"/>
              </a:buClr>
              <a:buFont typeface="Wingdings" pitchFamily="2" charset="2"/>
              <a:buChar char="§"/>
            </a:pPr>
            <a:r>
              <a:rPr lang="en-US" sz="2800" kern="0" dirty="0">
                <a:solidFill>
                  <a:srgbClr val="000000"/>
                </a:solidFill>
                <a:latin typeface="Verdana"/>
              </a:rPr>
              <a:t>Inappropriate use and non-work related activities including viewing of pornographic material more than occasionally</a:t>
            </a:r>
          </a:p>
          <a:p>
            <a:pPr lvl="0" fontAlgn="base">
              <a:spcAft>
                <a:spcPct val="0"/>
              </a:spcAft>
              <a:buClr>
                <a:srgbClr val="5D87A1"/>
              </a:buClr>
              <a:buFont typeface="Wingdings" pitchFamily="2" charset="2"/>
              <a:buChar char="§"/>
            </a:pPr>
            <a:r>
              <a:rPr lang="en-US" sz="2800" kern="0" dirty="0">
                <a:solidFill>
                  <a:srgbClr val="000000"/>
                </a:solidFill>
                <a:latin typeface="Verdana"/>
              </a:rPr>
              <a:t>Excessive use of internet for non-work related purposes</a:t>
            </a:r>
          </a:p>
          <a:p>
            <a:pPr lvl="0" fontAlgn="base">
              <a:spcAft>
                <a:spcPct val="0"/>
              </a:spcAft>
              <a:buClr>
                <a:srgbClr val="5D87A1"/>
              </a:buClr>
              <a:buFont typeface="Wingdings" pitchFamily="2" charset="2"/>
              <a:buChar char="§"/>
            </a:pPr>
            <a:r>
              <a:rPr lang="en-US" sz="2800" kern="0" dirty="0">
                <a:solidFill>
                  <a:srgbClr val="000000"/>
                </a:solidFill>
                <a:latin typeface="Verdana"/>
              </a:rPr>
              <a:t>Grievance filed following dismissal</a:t>
            </a:r>
          </a:p>
          <a:p>
            <a:pPr lvl="0" fontAlgn="base">
              <a:spcAft>
                <a:spcPct val="0"/>
              </a:spcAft>
              <a:buClr>
                <a:srgbClr val="5D87A1"/>
              </a:buClr>
              <a:buFont typeface="Wingdings" pitchFamily="2" charset="2"/>
              <a:buChar char="§"/>
            </a:pPr>
            <a:r>
              <a:rPr lang="en-US" sz="2800" kern="0" dirty="0">
                <a:solidFill>
                  <a:srgbClr val="000000"/>
                </a:solidFill>
                <a:latin typeface="Verdana"/>
              </a:rPr>
              <a:t>Andrews claimed that he was underworked</a:t>
            </a:r>
          </a:p>
          <a:p>
            <a:pPr marL="0" indent="0">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58</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9120" y="303103"/>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a:off x="539552" y="188640"/>
            <a:ext cx="5760640" cy="1569660"/>
          </a:xfrm>
          <a:prstGeom prst="rect">
            <a:avLst/>
          </a:prstGeom>
          <a:noFill/>
        </p:spPr>
        <p:txBody>
          <a:bodyPr wrap="square" rtlCol="0">
            <a:spAutoFit/>
          </a:bodyPr>
          <a:lstStyle/>
          <a:p>
            <a:pPr lvl="0">
              <a:spcBef>
                <a:spcPct val="20000"/>
              </a:spcBef>
            </a:pPr>
            <a:r>
              <a:rPr lang="en-US" sz="3200" b="1" kern="0" dirty="0">
                <a:solidFill>
                  <a:srgbClr val="00B050"/>
                </a:solidFill>
                <a:latin typeface="Verdana"/>
              </a:rPr>
              <a:t>Andrews v. Canada [2011] 213 LAC (4</a:t>
            </a:r>
            <a:r>
              <a:rPr lang="en-US" sz="3200" b="1" kern="0" baseline="30000" dirty="0">
                <a:solidFill>
                  <a:srgbClr val="00B050"/>
                </a:solidFill>
                <a:latin typeface="Verdana"/>
              </a:rPr>
              <a:t>th</a:t>
            </a:r>
            <a:r>
              <a:rPr lang="en-US" sz="3200" b="1" kern="0" dirty="0">
                <a:solidFill>
                  <a:srgbClr val="00B050"/>
                </a:solidFill>
                <a:latin typeface="Verdana"/>
              </a:rPr>
              <a:t>) 255</a:t>
            </a:r>
          </a:p>
        </p:txBody>
      </p:sp>
    </p:spTree>
    <p:extLst>
      <p:ext uri="{BB962C8B-B14F-4D97-AF65-F5344CB8AC3E}">
        <p14:creationId xmlns:p14="http://schemas.microsoft.com/office/powerpoint/2010/main" val="7929056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59" y="2060848"/>
            <a:ext cx="8114385" cy="4680520"/>
          </a:xfrm>
        </p:spPr>
        <p:txBody>
          <a:bodyPr>
            <a:normAutofit/>
          </a:bodyPr>
          <a:lstStyle/>
          <a:p>
            <a:pPr marL="0" lvl="0" indent="0">
              <a:buNone/>
            </a:pPr>
            <a:endParaRPr lang="en-US" b="1" kern="0" dirty="0">
              <a:solidFill>
                <a:srgbClr val="00B050"/>
              </a:solidFill>
              <a:latin typeface="Verdana"/>
            </a:endParaRPr>
          </a:p>
          <a:p>
            <a:pPr marL="533400" lvl="0" indent="-533400" fontAlgn="base">
              <a:spcAft>
                <a:spcPct val="0"/>
              </a:spcAft>
              <a:buClr>
                <a:srgbClr val="5D87A1"/>
              </a:buClr>
              <a:buFont typeface="Wingdings" pitchFamily="2" charset="2"/>
              <a:buChar char="§"/>
            </a:pPr>
            <a:r>
              <a:rPr lang="en-US" sz="2800" kern="0" dirty="0">
                <a:solidFill>
                  <a:srgbClr val="000000"/>
                </a:solidFill>
                <a:latin typeface="Verdana"/>
              </a:rPr>
              <a:t>Evidence of inadequate supervision</a:t>
            </a:r>
          </a:p>
          <a:p>
            <a:pPr marL="533400" lvl="0" indent="-533400" fontAlgn="base">
              <a:spcAft>
                <a:spcPct val="0"/>
              </a:spcAft>
              <a:buClr>
                <a:srgbClr val="5D87A1"/>
              </a:buClr>
              <a:buFont typeface="Wingdings" pitchFamily="2" charset="2"/>
              <a:buChar char="§"/>
            </a:pPr>
            <a:r>
              <a:rPr lang="en-US" sz="2800" kern="0" dirty="0">
                <a:solidFill>
                  <a:srgbClr val="000000"/>
                </a:solidFill>
                <a:latin typeface="Verdana"/>
              </a:rPr>
              <a:t>Conduct was prejudicial to employer</a:t>
            </a:r>
          </a:p>
          <a:p>
            <a:pPr marL="533400" lvl="0" indent="-533400" fontAlgn="base">
              <a:spcAft>
                <a:spcPct val="0"/>
              </a:spcAft>
              <a:buClr>
                <a:srgbClr val="5D87A1"/>
              </a:buClr>
              <a:buFont typeface="Wingdings" pitchFamily="2" charset="2"/>
              <a:buChar char="§"/>
            </a:pPr>
            <a:r>
              <a:rPr lang="en-US" sz="2800" kern="0" dirty="0">
                <a:solidFill>
                  <a:srgbClr val="000000"/>
                </a:solidFill>
                <a:latin typeface="Verdana"/>
              </a:rPr>
              <a:t>Employee reinstated without loss of wages for the following reasons</a:t>
            </a:r>
            <a:r>
              <a:rPr lang="en-US" sz="2800" kern="0" dirty="0" smtClean="0">
                <a:solidFill>
                  <a:srgbClr val="000000"/>
                </a:solidFill>
                <a:latin typeface="Verdana"/>
              </a:rPr>
              <a:t>:</a:t>
            </a:r>
          </a:p>
          <a:p>
            <a:pPr marL="533400" lvl="0" indent="-533400" fontAlgn="base">
              <a:spcAft>
                <a:spcPct val="0"/>
              </a:spcAft>
              <a:buClr>
                <a:srgbClr val="5D87A1"/>
              </a:buClr>
              <a:buFont typeface="Wingdings" pitchFamily="2" charset="2"/>
              <a:buChar char="§"/>
            </a:pPr>
            <a:endParaRPr lang="en-US" sz="2800" kern="0" dirty="0" smtClean="0">
              <a:solidFill>
                <a:srgbClr val="000000"/>
              </a:solidFill>
              <a:latin typeface="Verdana"/>
            </a:endParaRPr>
          </a:p>
          <a:p>
            <a:pPr marL="400050" lvl="1" indent="0" fontAlgn="base">
              <a:spcBef>
                <a:spcPct val="0"/>
              </a:spcBef>
              <a:spcAft>
                <a:spcPct val="0"/>
              </a:spcAft>
              <a:buFontTx/>
              <a:buAutoNum type="arabicParenR"/>
            </a:pPr>
            <a:r>
              <a:rPr lang="en-US" sz="2000" dirty="0">
                <a:solidFill>
                  <a:srgbClr val="000000"/>
                </a:solidFill>
                <a:latin typeface="Verdana" pitchFamily="34" charset="0"/>
                <a:cs typeface="Arial" charset="0"/>
              </a:rPr>
              <a:t>	</a:t>
            </a:r>
            <a:r>
              <a:rPr lang="en-US" sz="2400" dirty="0">
                <a:solidFill>
                  <a:srgbClr val="000000"/>
                </a:solidFill>
                <a:latin typeface="Verdana" pitchFamily="34" charset="0"/>
                <a:cs typeface="Arial" charset="0"/>
              </a:rPr>
              <a:t>Length of service</a:t>
            </a:r>
            <a:br>
              <a:rPr lang="en-US" sz="2400" dirty="0">
                <a:solidFill>
                  <a:srgbClr val="000000"/>
                </a:solidFill>
                <a:latin typeface="Verdana" pitchFamily="34" charset="0"/>
                <a:cs typeface="Arial" charset="0"/>
              </a:rPr>
            </a:br>
            <a:r>
              <a:rPr lang="en-US" sz="2400" dirty="0">
                <a:solidFill>
                  <a:srgbClr val="000000"/>
                </a:solidFill>
                <a:latin typeface="Verdana" pitchFamily="34" charset="0"/>
                <a:cs typeface="Arial" charset="0"/>
              </a:rPr>
              <a:t>2)	Clean disciplinary record, and</a:t>
            </a:r>
            <a:br>
              <a:rPr lang="en-US" sz="2400" dirty="0">
                <a:solidFill>
                  <a:srgbClr val="000000"/>
                </a:solidFill>
                <a:latin typeface="Verdana" pitchFamily="34" charset="0"/>
                <a:cs typeface="Arial" charset="0"/>
              </a:rPr>
            </a:br>
            <a:r>
              <a:rPr lang="en-US" sz="2400" dirty="0">
                <a:solidFill>
                  <a:srgbClr val="000000"/>
                </a:solidFill>
                <a:latin typeface="Verdana" pitchFamily="34" charset="0"/>
                <a:cs typeface="Arial" charset="0"/>
              </a:rPr>
              <a:t>3)	Acceptance of responsibility</a:t>
            </a:r>
            <a:br>
              <a:rPr lang="en-US" sz="2400" dirty="0">
                <a:solidFill>
                  <a:srgbClr val="000000"/>
                </a:solidFill>
                <a:latin typeface="Verdana" pitchFamily="34" charset="0"/>
                <a:cs typeface="Arial" charset="0"/>
              </a:rPr>
            </a:br>
            <a:endParaRPr lang="en-US" sz="2400" dirty="0">
              <a:solidFill>
                <a:srgbClr val="000000"/>
              </a:solidFill>
              <a:latin typeface="Verdana" pitchFamily="34" charset="0"/>
              <a:cs typeface="Arial" charset="0"/>
            </a:endParaRPr>
          </a:p>
          <a:p>
            <a:pPr marL="533400" lvl="0" indent="-533400" fontAlgn="base">
              <a:spcAft>
                <a:spcPct val="0"/>
              </a:spcAft>
              <a:buClr>
                <a:srgbClr val="5D87A1"/>
              </a:buClr>
              <a:buFont typeface="Wingdings" pitchFamily="2" charset="2"/>
              <a:buChar char="§"/>
            </a:pPr>
            <a:endParaRPr lang="en-US" sz="2800" kern="0" dirty="0">
              <a:solidFill>
                <a:srgbClr val="000000"/>
              </a:solidFill>
              <a:latin typeface="Verdana"/>
            </a:endParaRPr>
          </a:p>
          <a:p>
            <a:pPr marL="0" lvl="0" indent="0">
              <a:buNone/>
            </a:pPr>
            <a:endParaRPr lang="en-US" b="1" kern="0" dirty="0">
              <a:solidFill>
                <a:srgbClr val="00B050"/>
              </a:solidFill>
              <a:latin typeface="Verdana"/>
            </a:endParaRPr>
          </a:p>
          <a:p>
            <a:pPr marL="0" indent="0">
              <a:buNone/>
            </a:pPr>
            <a:endParaRPr lang="en-CA" dirty="0"/>
          </a:p>
        </p:txBody>
      </p:sp>
      <p:sp>
        <p:nvSpPr>
          <p:cNvPr id="4" name="Slide Number Placeholder 3"/>
          <p:cNvSpPr>
            <a:spLocks noGrp="1"/>
          </p:cNvSpPr>
          <p:nvPr>
            <p:ph type="sldNum" sz="quarter" idx="12"/>
          </p:nvPr>
        </p:nvSpPr>
        <p:spPr/>
        <p:txBody>
          <a:bodyPr/>
          <a:lstStyle/>
          <a:p>
            <a:fld id="{E26D84C6-BB8D-4A24-AEA3-81A10FA9F01E}" type="slidenum">
              <a:rPr lang="en-CA" smtClean="0"/>
              <a:t>59</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a:off x="566236" y="341465"/>
            <a:ext cx="5904656" cy="1569660"/>
          </a:xfrm>
          <a:prstGeom prst="rect">
            <a:avLst/>
          </a:prstGeom>
          <a:noFill/>
        </p:spPr>
        <p:txBody>
          <a:bodyPr wrap="square" rtlCol="0">
            <a:spAutoFit/>
          </a:bodyPr>
          <a:lstStyle/>
          <a:p>
            <a:pPr lvl="0">
              <a:spcBef>
                <a:spcPct val="20000"/>
              </a:spcBef>
            </a:pPr>
            <a:r>
              <a:rPr lang="en-US" sz="3200" b="1" kern="0" dirty="0">
                <a:solidFill>
                  <a:srgbClr val="00B050"/>
                </a:solidFill>
                <a:latin typeface="Verdana"/>
              </a:rPr>
              <a:t>Andrews v. Canada [2011] 213 LAC (4</a:t>
            </a:r>
            <a:r>
              <a:rPr lang="en-US" sz="3200" b="1" kern="0" baseline="30000" dirty="0">
                <a:solidFill>
                  <a:srgbClr val="00B050"/>
                </a:solidFill>
                <a:latin typeface="Verdana"/>
              </a:rPr>
              <a:t>th</a:t>
            </a:r>
            <a:r>
              <a:rPr lang="en-US" sz="3200" b="1" kern="0" dirty="0">
                <a:solidFill>
                  <a:srgbClr val="00B050"/>
                </a:solidFill>
                <a:latin typeface="Verdana"/>
              </a:rPr>
              <a:t>) 255</a:t>
            </a:r>
          </a:p>
        </p:txBody>
      </p:sp>
    </p:spTree>
    <p:extLst>
      <p:ext uri="{BB962C8B-B14F-4D97-AF65-F5344CB8AC3E}">
        <p14:creationId xmlns:p14="http://schemas.microsoft.com/office/powerpoint/2010/main" val="3285284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476672"/>
            <a:ext cx="7283227" cy="5976664"/>
          </a:xfrm>
        </p:spPr>
        <p:txBody>
          <a:bodyPr>
            <a:normAutofit lnSpcReduction="10000"/>
          </a:bodyPr>
          <a:lstStyle/>
          <a:p>
            <a:pPr marL="0" indent="0">
              <a:buNone/>
            </a:pPr>
            <a:r>
              <a:rPr lang="en-US" sz="6600" b="1" kern="0" dirty="0" smtClean="0">
                <a:solidFill>
                  <a:srgbClr val="00B050"/>
                </a:solidFill>
                <a:latin typeface="Verdana"/>
                <a:ea typeface="+mj-ea"/>
                <a:cs typeface="+mj-cs"/>
              </a:rPr>
              <a:t>1</a:t>
            </a:r>
            <a:r>
              <a:rPr lang="en-US" sz="2000" b="1" kern="0" dirty="0" smtClean="0">
                <a:solidFill>
                  <a:srgbClr val="00B050"/>
                </a:solidFill>
                <a:latin typeface="Verdana"/>
                <a:ea typeface="+mj-ea"/>
                <a:cs typeface="+mj-cs"/>
              </a:rPr>
              <a:t>	</a:t>
            </a:r>
            <a:r>
              <a:rPr lang="en-US" sz="3000" b="1" kern="0" dirty="0" smtClean="0">
                <a:solidFill>
                  <a:srgbClr val="00B050"/>
                </a:solidFill>
                <a:latin typeface="Verdana"/>
                <a:ea typeface="+mj-ea"/>
                <a:cs typeface="+mj-cs"/>
              </a:rPr>
              <a:t>Social </a:t>
            </a:r>
            <a:r>
              <a:rPr lang="en-US" sz="3000" b="1" kern="0" dirty="0">
                <a:solidFill>
                  <a:srgbClr val="00B050"/>
                </a:solidFill>
                <a:latin typeface="Verdana"/>
                <a:ea typeface="+mj-ea"/>
                <a:cs typeface="+mj-cs"/>
              </a:rPr>
              <a:t>Media Overview</a:t>
            </a:r>
            <a:r>
              <a:rPr lang="en-CA" sz="3000" b="1" kern="0" dirty="0">
                <a:solidFill>
                  <a:srgbClr val="00B050"/>
                </a:solidFill>
                <a:latin typeface="Verdana"/>
                <a:ea typeface="+mj-ea"/>
                <a:cs typeface="+mj-cs"/>
              </a:rPr>
              <a:t> </a:t>
            </a:r>
            <a:br>
              <a:rPr lang="en-CA" sz="3000" b="1" kern="0" dirty="0">
                <a:solidFill>
                  <a:srgbClr val="00B050"/>
                </a:solidFill>
                <a:latin typeface="Verdana"/>
                <a:ea typeface="+mj-ea"/>
                <a:cs typeface="+mj-cs"/>
              </a:rPr>
            </a:br>
            <a:r>
              <a:rPr lang="en-CA" sz="3000" b="1" kern="0" dirty="0" smtClean="0">
                <a:solidFill>
                  <a:srgbClr val="00B050"/>
                </a:solidFill>
                <a:latin typeface="Verdana"/>
                <a:ea typeface="+mj-ea"/>
                <a:cs typeface="+mj-cs"/>
              </a:rPr>
              <a:t>	Social Media</a:t>
            </a:r>
            <a:r>
              <a:rPr lang="en-CA" sz="3000" b="1" kern="0" dirty="0">
                <a:solidFill>
                  <a:srgbClr val="00B050"/>
                </a:solidFill>
                <a:latin typeface="Verdana"/>
                <a:ea typeface="+mj-ea"/>
                <a:cs typeface="+mj-cs"/>
              </a:rPr>
              <a:t>: </a:t>
            </a:r>
            <a:r>
              <a:rPr lang="en-CA" sz="3000" b="1" kern="0" dirty="0" smtClean="0">
                <a:solidFill>
                  <a:srgbClr val="00B050"/>
                </a:solidFill>
                <a:latin typeface="Verdana"/>
                <a:ea typeface="+mj-ea"/>
                <a:cs typeface="+mj-cs"/>
              </a:rPr>
              <a:t>Facebook</a:t>
            </a:r>
          </a:p>
          <a:p>
            <a:endParaRPr lang="en-CA" sz="3000" b="1" kern="0" dirty="0">
              <a:solidFill>
                <a:srgbClr val="00B050"/>
              </a:solidFill>
              <a:latin typeface="Verdana"/>
              <a:ea typeface="+mj-ea"/>
              <a:cs typeface="+mj-cs"/>
            </a:endParaRPr>
          </a:p>
          <a:p>
            <a:pPr lvl="1"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ea typeface="+mn-ea"/>
                <a:cs typeface="+mn-cs"/>
              </a:rPr>
              <a:t>Biographical profile: personal details, sometimes including place of work</a:t>
            </a:r>
          </a:p>
          <a:p>
            <a:pPr lvl="0" fontAlgn="base">
              <a:spcAft>
                <a:spcPct val="0"/>
              </a:spcAft>
              <a:buClr>
                <a:srgbClr val="5D87A1"/>
              </a:buClr>
              <a:buFont typeface="Wingdings" pitchFamily="2" charset="2"/>
              <a:buChar char="§"/>
            </a:pPr>
            <a:endParaRPr kumimoji="0" lang="en-CA" sz="2400" b="0" i="0" u="none" strike="noStrike" kern="0" cap="none" spc="0" normalizeH="0" baseline="0" noProof="0" dirty="0" smtClean="0">
              <a:ln>
                <a:noFill/>
              </a:ln>
              <a:solidFill>
                <a:srgbClr val="000000"/>
              </a:solidFill>
              <a:effectLst/>
              <a:uLnTx/>
              <a:uFillTx/>
              <a:latin typeface="Verdana"/>
              <a:ea typeface="+mn-ea"/>
              <a:cs typeface="+mn-cs"/>
            </a:endParaRPr>
          </a:p>
          <a:p>
            <a:pPr lvl="1"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ea typeface="+mn-ea"/>
                <a:cs typeface="+mn-cs"/>
              </a:rPr>
              <a:t>Network driven: people linked together by membership in organizations</a:t>
            </a:r>
          </a:p>
          <a:p>
            <a:pPr lvl="0" fontAlgn="base">
              <a:spcAft>
                <a:spcPct val="0"/>
              </a:spcAft>
              <a:buClr>
                <a:srgbClr val="5D87A1"/>
              </a:buClr>
              <a:buFont typeface="Wingdings" pitchFamily="2" charset="2"/>
              <a:buChar char="§"/>
            </a:pPr>
            <a:endParaRPr kumimoji="0" lang="en-US" sz="2400" b="0" i="0" u="none" strike="noStrike" kern="0" cap="none" spc="0" normalizeH="0" baseline="0" noProof="0" dirty="0" smtClean="0">
              <a:ln>
                <a:noFill/>
              </a:ln>
              <a:solidFill>
                <a:srgbClr val="000000"/>
              </a:solidFill>
              <a:effectLst/>
              <a:uLnTx/>
              <a:uFillTx/>
              <a:latin typeface="Verdana"/>
              <a:ea typeface="+mn-ea"/>
              <a:cs typeface="+mn-cs"/>
            </a:endParaRPr>
          </a:p>
          <a:p>
            <a:pPr lvl="1"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ea typeface="+mn-ea"/>
                <a:cs typeface="+mn-cs"/>
              </a:rPr>
              <a:t>Content can be seen by those in the network, and potentially, anyone browsing the site if specific privacy settings are not chosen by the user</a:t>
            </a:r>
            <a:endParaRPr kumimoji="0" lang="en-CA" sz="2400" b="0" i="0" u="none" strike="noStrike" kern="0" cap="none" spc="0" normalizeH="0" baseline="0" noProof="0" dirty="0" smtClean="0">
              <a:ln>
                <a:noFill/>
              </a:ln>
              <a:solidFill>
                <a:srgbClr val="000000"/>
              </a:solidFill>
              <a:effectLst/>
              <a:uLnTx/>
              <a:uFillTx/>
              <a:latin typeface="Verdana"/>
              <a:ea typeface="+mn-ea"/>
              <a:cs typeface="+mn-cs"/>
            </a:endParaRPr>
          </a:p>
          <a:p>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6</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20737737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466"/>
            <a:ext cx="6635080" cy="6327894"/>
          </a:xfrm>
        </p:spPr>
        <p:txBody>
          <a:bodyPr>
            <a:normAutofit lnSpcReduction="10000"/>
          </a:bodyPr>
          <a:lstStyle/>
          <a:p>
            <a:pPr marL="0" indent="0">
              <a:buNone/>
            </a:pPr>
            <a:r>
              <a:rPr lang="en-US" sz="2800" b="1" kern="0" dirty="0">
                <a:solidFill>
                  <a:srgbClr val="00B050"/>
                </a:solidFill>
                <a:latin typeface="Verdana"/>
                <a:ea typeface="+mj-ea"/>
                <a:cs typeface="+mj-cs"/>
              </a:rPr>
              <a:t>Fraser Health Authority v. HSABC [2012] LAC (4th) </a:t>
            </a:r>
            <a:r>
              <a:rPr lang="en-US" sz="2800" b="1" kern="0" dirty="0" smtClean="0">
                <a:solidFill>
                  <a:srgbClr val="00B050"/>
                </a:solidFill>
                <a:latin typeface="Verdana"/>
                <a:ea typeface="+mj-ea"/>
                <a:cs typeface="+mj-cs"/>
              </a:rPr>
              <a:t>390</a:t>
            </a:r>
          </a:p>
          <a:p>
            <a:pPr marL="0" indent="0">
              <a:buNone/>
            </a:pPr>
            <a:endParaRPr lang="en-US" sz="28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kern="0" dirty="0" err="1">
                <a:solidFill>
                  <a:srgbClr val="000000"/>
                </a:solidFill>
                <a:latin typeface="Verdana"/>
              </a:rPr>
              <a:t>Grievor</a:t>
            </a:r>
            <a:r>
              <a:rPr lang="en-US" sz="2800" kern="0" dirty="0">
                <a:solidFill>
                  <a:srgbClr val="000000"/>
                </a:solidFill>
                <a:latin typeface="Verdana"/>
              </a:rPr>
              <a:t> dismissed for excessive internet use in breach of company policy and for theft of time</a:t>
            </a:r>
          </a:p>
          <a:p>
            <a:pPr lvl="0" fontAlgn="base">
              <a:spcAft>
                <a:spcPct val="0"/>
              </a:spcAft>
              <a:buClr>
                <a:srgbClr val="5D87A1"/>
              </a:buClr>
              <a:buFont typeface="Wingdings" pitchFamily="2" charset="2"/>
              <a:buChar char="§"/>
            </a:pPr>
            <a:r>
              <a:rPr lang="en-US" sz="2800" kern="0" dirty="0">
                <a:solidFill>
                  <a:srgbClr val="000000"/>
                </a:solidFill>
                <a:latin typeface="Verdana"/>
              </a:rPr>
              <a:t>Union claimed discipline was excessive</a:t>
            </a:r>
          </a:p>
          <a:p>
            <a:pPr lvl="0" fontAlgn="base">
              <a:spcAft>
                <a:spcPct val="0"/>
              </a:spcAft>
              <a:buClr>
                <a:srgbClr val="5D87A1"/>
              </a:buClr>
              <a:buFont typeface="Wingdings" pitchFamily="2" charset="2"/>
              <a:buChar char="§"/>
            </a:pPr>
            <a:r>
              <a:rPr lang="en-US" sz="2800" kern="0" dirty="0">
                <a:solidFill>
                  <a:srgbClr val="000000"/>
                </a:solidFill>
                <a:latin typeface="Verdana"/>
              </a:rPr>
              <a:t>Employment relationship capable of being restored in light of change in </a:t>
            </a:r>
            <a:r>
              <a:rPr lang="en-US" sz="2800" kern="0" dirty="0" err="1">
                <a:solidFill>
                  <a:srgbClr val="000000"/>
                </a:solidFill>
                <a:latin typeface="Verdana"/>
              </a:rPr>
              <a:t>behaviour</a:t>
            </a:r>
            <a:r>
              <a:rPr lang="en-US" sz="2800" kern="0" dirty="0">
                <a:solidFill>
                  <a:srgbClr val="000000"/>
                </a:solidFill>
                <a:latin typeface="Verdana"/>
              </a:rPr>
              <a:t>, apology and genuine remorse</a:t>
            </a:r>
          </a:p>
          <a:p>
            <a:pPr lvl="0" fontAlgn="base">
              <a:spcAft>
                <a:spcPct val="0"/>
              </a:spcAft>
              <a:buClr>
                <a:srgbClr val="5D87A1"/>
              </a:buClr>
              <a:buFont typeface="Wingdings" pitchFamily="2" charset="2"/>
              <a:buChar char="§"/>
            </a:pPr>
            <a:r>
              <a:rPr lang="en-US" sz="2800" kern="0" dirty="0">
                <a:solidFill>
                  <a:srgbClr val="000000"/>
                </a:solidFill>
                <a:latin typeface="Verdana"/>
              </a:rPr>
              <a:t>Prior discipline for falsification of medical equipment records</a:t>
            </a: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60</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38278019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663491"/>
            <a:ext cx="7704856" cy="5168823"/>
          </a:xfrm>
        </p:spPr>
        <p:txBody>
          <a:bodyPr>
            <a:normAutofit/>
          </a:bodyPr>
          <a:lstStyle/>
          <a:p>
            <a:pPr marL="0" lvl="0" indent="0">
              <a:buNone/>
            </a:pPr>
            <a:endParaRPr lang="en-US" sz="2800" b="1" kern="0" dirty="0">
              <a:solidFill>
                <a:srgbClr val="00B050"/>
              </a:solidFill>
              <a:latin typeface="Verdana"/>
            </a:endParaRPr>
          </a:p>
          <a:p>
            <a:pPr lvl="0" fontAlgn="base">
              <a:spcAft>
                <a:spcPct val="0"/>
              </a:spcAft>
              <a:buClr>
                <a:srgbClr val="5D87A1"/>
              </a:buClr>
              <a:buFont typeface="Wingdings" pitchFamily="2" charset="2"/>
              <a:buChar char="§"/>
            </a:pPr>
            <a:r>
              <a:rPr lang="en-US" sz="2800" kern="0" dirty="0">
                <a:solidFill>
                  <a:srgbClr val="000000"/>
                </a:solidFill>
                <a:latin typeface="Verdana"/>
              </a:rPr>
              <a:t>Policy outlined permissible use of communication systems</a:t>
            </a:r>
          </a:p>
          <a:p>
            <a:pPr lvl="0" fontAlgn="base">
              <a:spcAft>
                <a:spcPct val="0"/>
              </a:spcAft>
              <a:buClr>
                <a:srgbClr val="5D87A1"/>
              </a:buClr>
              <a:buFont typeface="Wingdings" pitchFamily="2" charset="2"/>
              <a:buChar char="§"/>
            </a:pPr>
            <a:r>
              <a:rPr lang="en-US" sz="2800" kern="0" dirty="0">
                <a:solidFill>
                  <a:srgbClr val="000000"/>
                </a:solidFill>
                <a:latin typeface="Verdana"/>
              </a:rPr>
              <a:t>Lack of specificity in charges of time theft</a:t>
            </a:r>
          </a:p>
          <a:p>
            <a:pPr lvl="0" fontAlgn="base">
              <a:spcAft>
                <a:spcPct val="0"/>
              </a:spcAft>
              <a:buClr>
                <a:srgbClr val="5D87A1"/>
              </a:buClr>
              <a:buFont typeface="Wingdings" pitchFamily="2" charset="2"/>
              <a:buChar char="§"/>
            </a:pPr>
            <a:r>
              <a:rPr lang="en-US" sz="2800" kern="0" dirty="0">
                <a:solidFill>
                  <a:srgbClr val="000000"/>
                </a:solidFill>
                <a:latin typeface="Verdana"/>
              </a:rPr>
              <a:t>No reliable evidence of engagement at his computer and amount of personal use</a:t>
            </a:r>
          </a:p>
          <a:p>
            <a:pPr lvl="0" fontAlgn="base">
              <a:spcAft>
                <a:spcPct val="0"/>
              </a:spcAft>
              <a:buClr>
                <a:srgbClr val="5D87A1"/>
              </a:buClr>
              <a:buFont typeface="Wingdings" pitchFamily="2" charset="2"/>
              <a:buChar char="§"/>
            </a:pPr>
            <a:r>
              <a:rPr lang="en-US" sz="2800" kern="0" dirty="0">
                <a:solidFill>
                  <a:srgbClr val="000000"/>
                </a:solidFill>
                <a:latin typeface="Verdana"/>
              </a:rPr>
              <a:t>No doubt that </a:t>
            </a:r>
            <a:r>
              <a:rPr lang="en-US" sz="2800" kern="0" dirty="0" err="1">
                <a:solidFill>
                  <a:srgbClr val="000000"/>
                </a:solidFill>
                <a:latin typeface="Verdana"/>
              </a:rPr>
              <a:t>grievor’s</a:t>
            </a:r>
            <a:r>
              <a:rPr lang="en-US" sz="2800" kern="0" dirty="0">
                <a:solidFill>
                  <a:srgbClr val="000000"/>
                </a:solidFill>
                <a:latin typeface="Verdana"/>
              </a:rPr>
              <a:t> internet use was excessive and inappropriate</a:t>
            </a:r>
          </a:p>
          <a:p>
            <a:pPr marL="0" lvl="0" indent="0">
              <a:buNone/>
            </a:pPr>
            <a:endParaRPr lang="en-US" sz="2800" b="1" kern="0" dirty="0">
              <a:solidFill>
                <a:srgbClr val="00B050"/>
              </a:solidFill>
              <a:latin typeface="Verdana"/>
            </a:endParaRPr>
          </a:p>
          <a:p>
            <a:pPr marL="0" indent="0">
              <a:buNone/>
            </a:pPr>
            <a:endParaRPr lang="en-CA" dirty="0"/>
          </a:p>
        </p:txBody>
      </p:sp>
      <p:sp>
        <p:nvSpPr>
          <p:cNvPr id="4" name="Slide Number Placeholder 3"/>
          <p:cNvSpPr>
            <a:spLocks noGrp="1"/>
          </p:cNvSpPr>
          <p:nvPr>
            <p:ph type="sldNum" sz="quarter" idx="12"/>
          </p:nvPr>
        </p:nvSpPr>
        <p:spPr/>
        <p:txBody>
          <a:bodyPr/>
          <a:lstStyle/>
          <a:p>
            <a:fld id="{E26D84C6-BB8D-4A24-AEA3-81A10FA9F01E}" type="slidenum">
              <a:rPr lang="en-CA" smtClean="0"/>
              <a:t>61</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62631"/>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7"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a:off x="539552" y="362630"/>
            <a:ext cx="5760640" cy="1384995"/>
          </a:xfrm>
          <a:prstGeom prst="rect">
            <a:avLst/>
          </a:prstGeom>
          <a:noFill/>
        </p:spPr>
        <p:txBody>
          <a:bodyPr wrap="square" rtlCol="0">
            <a:spAutoFit/>
          </a:bodyPr>
          <a:lstStyle/>
          <a:p>
            <a:pPr lvl="0">
              <a:spcBef>
                <a:spcPct val="20000"/>
              </a:spcBef>
            </a:pPr>
            <a:r>
              <a:rPr lang="en-US" sz="2800" b="1" kern="0" dirty="0">
                <a:solidFill>
                  <a:srgbClr val="00B050"/>
                </a:solidFill>
                <a:latin typeface="Verdana"/>
              </a:rPr>
              <a:t>Fraser Health Authority v. HSABC [2012] LAC (4th) </a:t>
            </a:r>
            <a:r>
              <a:rPr lang="en-US" sz="2800" b="1" kern="0" dirty="0" smtClean="0">
                <a:solidFill>
                  <a:srgbClr val="00B050"/>
                </a:solidFill>
                <a:latin typeface="Verdana"/>
              </a:rPr>
              <a:t>390 (cont’d</a:t>
            </a:r>
            <a:r>
              <a:rPr lang="en-US" sz="2800" b="1" kern="0" dirty="0">
                <a:solidFill>
                  <a:srgbClr val="00B050"/>
                </a:solidFill>
                <a:latin typeface="Verdana"/>
              </a:rPr>
              <a:t>)</a:t>
            </a:r>
          </a:p>
        </p:txBody>
      </p:sp>
    </p:spTree>
    <p:extLst>
      <p:ext uri="{BB962C8B-B14F-4D97-AF65-F5344CB8AC3E}">
        <p14:creationId xmlns:p14="http://schemas.microsoft.com/office/powerpoint/2010/main" val="222688369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620688"/>
            <a:ext cx="5904656" cy="6120680"/>
          </a:xfrm>
        </p:spPr>
        <p:txBody>
          <a:bodyPr/>
          <a:lstStyle/>
          <a:p>
            <a:pPr marL="0" lvl="0" indent="0">
              <a:buNone/>
            </a:pPr>
            <a:r>
              <a:rPr lang="en-US" sz="3600" b="1" kern="0" dirty="0">
                <a:solidFill>
                  <a:srgbClr val="00B050"/>
                </a:solidFill>
                <a:latin typeface="Verdana"/>
                <a:ea typeface="+mj-ea"/>
                <a:cs typeface="+mj-cs"/>
              </a:rPr>
              <a:t>Practical Issues for </a:t>
            </a:r>
            <a:r>
              <a:rPr lang="en-US" sz="3600" b="1" kern="0" dirty="0" smtClean="0">
                <a:solidFill>
                  <a:srgbClr val="00B050"/>
                </a:solidFill>
                <a:latin typeface="Verdana"/>
                <a:ea typeface="+mj-ea"/>
                <a:cs typeface="+mj-cs"/>
              </a:rPr>
              <a:t>Unions</a:t>
            </a:r>
          </a:p>
          <a:p>
            <a:pPr marL="0" lvl="0" indent="0">
              <a:buNone/>
            </a:pPr>
            <a:endParaRPr lang="en-CA" dirty="0">
              <a:solidFill>
                <a:srgbClr val="00B050"/>
              </a:solidFill>
            </a:endParaRPr>
          </a:p>
          <a:p>
            <a:pPr lvl="0" fontAlgn="base">
              <a:spcAft>
                <a:spcPct val="0"/>
              </a:spcAft>
              <a:buClr>
                <a:srgbClr val="5D87A1"/>
              </a:buClr>
              <a:buFont typeface="Wingdings" pitchFamily="2" charset="2"/>
              <a:buChar char="§"/>
            </a:pPr>
            <a:r>
              <a:rPr lang="en-US" sz="2800" kern="0" dirty="0">
                <a:solidFill>
                  <a:srgbClr val="000000"/>
                </a:solidFill>
                <a:latin typeface="Verdana"/>
              </a:rPr>
              <a:t>Importance of educating members about use of social media in relation to their employment and about public vs. private forums</a:t>
            </a:r>
          </a:p>
          <a:p>
            <a:pPr marL="0" indent="0">
              <a:buNone/>
            </a:pPr>
            <a:endParaRPr lang="en-CA" dirty="0"/>
          </a:p>
        </p:txBody>
      </p:sp>
      <p:sp>
        <p:nvSpPr>
          <p:cNvPr id="4" name="Slide Number Placeholder 3"/>
          <p:cNvSpPr>
            <a:spLocks noGrp="1"/>
          </p:cNvSpPr>
          <p:nvPr>
            <p:ph type="sldNum" sz="quarter" idx="12"/>
          </p:nvPr>
        </p:nvSpPr>
        <p:spPr/>
        <p:txBody>
          <a:bodyPr/>
          <a:lstStyle/>
          <a:p>
            <a:fld id="{E26D84C6-BB8D-4A24-AEA3-81A10FA9F01E}" type="slidenum">
              <a:rPr lang="en-CA" smtClean="0"/>
              <a:t>62</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5931243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6635080" cy="6264696"/>
          </a:xfrm>
        </p:spPr>
        <p:txBody>
          <a:bodyPr>
            <a:normAutofit fontScale="92500" lnSpcReduction="10000"/>
          </a:bodyPr>
          <a:lstStyle/>
          <a:p>
            <a:pPr marL="0" indent="0">
              <a:buNone/>
            </a:pPr>
            <a:r>
              <a:rPr lang="en-US" sz="6000" b="1" kern="0" dirty="0" smtClean="0">
                <a:solidFill>
                  <a:srgbClr val="00B050"/>
                </a:solidFill>
                <a:latin typeface="Verdana"/>
                <a:ea typeface="+mj-ea"/>
                <a:cs typeface="+mj-cs"/>
              </a:rPr>
              <a:t>7</a:t>
            </a:r>
            <a:r>
              <a:rPr lang="en-US" b="1" kern="0" dirty="0" smtClean="0">
                <a:solidFill>
                  <a:srgbClr val="5D87A1"/>
                </a:solidFill>
                <a:latin typeface="Verdana"/>
                <a:ea typeface="+mj-ea"/>
                <a:cs typeface="+mj-cs"/>
              </a:rPr>
              <a:t>   </a:t>
            </a:r>
            <a:r>
              <a:rPr lang="en-US" sz="3000" b="1" kern="0" dirty="0" smtClean="0">
                <a:solidFill>
                  <a:srgbClr val="00B050"/>
                </a:solidFill>
                <a:latin typeface="Verdana"/>
                <a:ea typeface="+mj-ea"/>
                <a:cs typeface="+mj-cs"/>
              </a:rPr>
              <a:t>Future </a:t>
            </a:r>
            <a:r>
              <a:rPr lang="en-US" sz="3000" b="1" kern="0" dirty="0">
                <a:solidFill>
                  <a:srgbClr val="00B050"/>
                </a:solidFill>
                <a:latin typeface="Verdana"/>
                <a:ea typeface="+mj-ea"/>
                <a:cs typeface="+mj-cs"/>
              </a:rPr>
              <a:t>Developments</a:t>
            </a:r>
            <a:br>
              <a:rPr lang="en-US" sz="3000" b="1" kern="0" dirty="0">
                <a:solidFill>
                  <a:srgbClr val="00B050"/>
                </a:solidFill>
                <a:latin typeface="Verdana"/>
                <a:ea typeface="+mj-ea"/>
                <a:cs typeface="+mj-cs"/>
              </a:rPr>
            </a:br>
            <a:r>
              <a:rPr lang="en-US" sz="3000" b="1" kern="0" dirty="0">
                <a:solidFill>
                  <a:srgbClr val="00B050"/>
                </a:solidFill>
                <a:latin typeface="Verdana"/>
                <a:ea typeface="+mj-ea"/>
                <a:cs typeface="+mj-cs"/>
              </a:rPr>
              <a:t> </a:t>
            </a:r>
            <a:r>
              <a:rPr lang="en-US" sz="3000" b="1" kern="0" dirty="0" smtClean="0">
                <a:solidFill>
                  <a:srgbClr val="00B050"/>
                </a:solidFill>
                <a:latin typeface="Verdana"/>
                <a:ea typeface="+mj-ea"/>
                <a:cs typeface="+mj-cs"/>
              </a:rPr>
              <a:t>      Collective Bargaining</a:t>
            </a:r>
          </a:p>
          <a:p>
            <a:pPr marL="0" indent="0">
              <a:buNone/>
            </a:pPr>
            <a:endParaRPr lang="en-US" sz="2800"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lang="en-US" sz="2800" i="1" kern="0" dirty="0" err="1">
                <a:solidFill>
                  <a:srgbClr val="000000"/>
                </a:solidFill>
                <a:latin typeface="Verdana"/>
              </a:rPr>
              <a:t>Essar</a:t>
            </a:r>
            <a:r>
              <a:rPr lang="en-US" sz="2800" i="1" kern="0" dirty="0">
                <a:solidFill>
                  <a:srgbClr val="000000"/>
                </a:solidFill>
                <a:latin typeface="Verdana"/>
              </a:rPr>
              <a:t> Steel Algoma Inc. v. United Steelworkers, Local Union 2251 (Contracting Out Grievance</a:t>
            </a:r>
            <a:r>
              <a:rPr lang="en-US" sz="2800" kern="0" dirty="0">
                <a:solidFill>
                  <a:srgbClr val="000000"/>
                </a:solidFill>
                <a:latin typeface="Verdana"/>
              </a:rPr>
              <a:t>), [2011] O.L.A.A. No. 435 (Stout) where Arbitrator mentions that employer published updates on its blog concerning the bargaining </a:t>
            </a:r>
            <a:r>
              <a:rPr lang="en-US" sz="2800" kern="0" dirty="0" smtClean="0">
                <a:solidFill>
                  <a:srgbClr val="000000"/>
                </a:solidFill>
                <a:latin typeface="Verdana"/>
              </a:rPr>
              <a:t>negotiations</a:t>
            </a:r>
          </a:p>
          <a:p>
            <a:pPr lvl="0" fontAlgn="base">
              <a:spcAft>
                <a:spcPct val="0"/>
              </a:spcAft>
              <a:buClr>
                <a:srgbClr val="5D87A1"/>
              </a:buClr>
              <a:buFont typeface="Wingdings" pitchFamily="2" charset="2"/>
              <a:buChar char="§"/>
            </a:pPr>
            <a:endParaRPr lang="en-US" sz="2800" kern="0" dirty="0">
              <a:solidFill>
                <a:srgbClr val="000000"/>
              </a:solidFill>
              <a:latin typeface="Verdana"/>
            </a:endParaRPr>
          </a:p>
          <a:p>
            <a:pPr lvl="0" fontAlgn="base">
              <a:spcAft>
                <a:spcPct val="0"/>
              </a:spcAft>
              <a:buClr>
                <a:srgbClr val="5D87A1"/>
              </a:buClr>
              <a:buFont typeface="Wingdings" pitchFamily="2" charset="2"/>
              <a:buChar char="§"/>
            </a:pPr>
            <a:r>
              <a:rPr lang="en-US" sz="2800" kern="0" dirty="0">
                <a:solidFill>
                  <a:srgbClr val="000000"/>
                </a:solidFill>
                <a:latin typeface="Verdana"/>
              </a:rPr>
              <a:t>Unions using this to gain support, and some members using it to discourage ratification  </a:t>
            </a:r>
          </a:p>
          <a:p>
            <a:pPr marL="0" indent="0">
              <a:buNone/>
            </a:pPr>
            <a:endParaRPr lang="en-CA" sz="2800"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63</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178037404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9" y="1355714"/>
            <a:ext cx="8042376" cy="5313646"/>
          </a:xfrm>
        </p:spPr>
        <p:txBody>
          <a:bodyPr/>
          <a:lstStyle/>
          <a:p>
            <a:pPr marL="0" indent="0">
              <a:buNone/>
            </a:pPr>
            <a:r>
              <a:rPr lang="en-US" sz="3600" b="1" kern="0" dirty="0" smtClean="0">
                <a:solidFill>
                  <a:srgbClr val="00B050"/>
                </a:solidFill>
                <a:latin typeface="Verdana"/>
                <a:ea typeface="+mj-ea"/>
                <a:cs typeface="+mj-cs"/>
              </a:rPr>
              <a:t>    </a:t>
            </a:r>
            <a:endParaRPr lang="en-US" sz="3600" b="1" kern="0" dirty="0">
              <a:solidFill>
                <a:srgbClr val="00B050"/>
              </a:solidFill>
              <a:latin typeface="Verdana"/>
              <a:ea typeface="+mj-ea"/>
              <a:cs typeface="+mj-cs"/>
            </a:endParaRPr>
          </a:p>
          <a:p>
            <a:pPr lvl="0" fontAlgn="base">
              <a:lnSpc>
                <a:spcPct val="90000"/>
              </a:lnSpc>
              <a:spcAft>
                <a:spcPct val="0"/>
              </a:spcAft>
              <a:buClr>
                <a:srgbClr val="5D87A1"/>
              </a:buClr>
              <a:buFont typeface="Wingdings" pitchFamily="2" charset="2"/>
              <a:buChar char="§"/>
            </a:pPr>
            <a:r>
              <a:rPr lang="en-CA" sz="2400" kern="0" dirty="0">
                <a:solidFill>
                  <a:srgbClr val="000000"/>
                </a:solidFill>
                <a:latin typeface="Verdana"/>
              </a:rPr>
              <a:t>More collective bargaining regarding the use of social media in the course of employment and related subjects in an attempt to strike a good balance of the interests involved</a:t>
            </a:r>
          </a:p>
          <a:p>
            <a:pPr lvl="0" fontAlgn="base">
              <a:lnSpc>
                <a:spcPct val="90000"/>
              </a:lnSpc>
              <a:spcAft>
                <a:spcPct val="0"/>
              </a:spcAft>
              <a:buClr>
                <a:srgbClr val="5D87A1"/>
              </a:buClr>
              <a:buFont typeface="Wingdings" pitchFamily="2" charset="2"/>
              <a:buChar char="§"/>
            </a:pPr>
            <a:endParaRPr lang="en-CA" sz="1000" kern="0" dirty="0" smtClean="0">
              <a:solidFill>
                <a:srgbClr val="000000"/>
              </a:solidFill>
              <a:latin typeface="Verdana"/>
            </a:endParaRPr>
          </a:p>
          <a:p>
            <a:pPr lvl="0" fontAlgn="base">
              <a:lnSpc>
                <a:spcPct val="90000"/>
              </a:lnSpc>
              <a:spcAft>
                <a:spcPct val="0"/>
              </a:spcAft>
              <a:buClr>
                <a:srgbClr val="5D87A1"/>
              </a:buClr>
              <a:buFont typeface="Wingdings" pitchFamily="2" charset="2"/>
              <a:buChar char="§"/>
            </a:pPr>
            <a:endParaRPr lang="en-CA" sz="1000" kern="0" dirty="0">
              <a:solidFill>
                <a:srgbClr val="000000"/>
              </a:solidFill>
              <a:latin typeface="Verdana"/>
            </a:endParaRPr>
          </a:p>
          <a:p>
            <a:pPr lvl="0" fontAlgn="base">
              <a:lnSpc>
                <a:spcPct val="90000"/>
              </a:lnSpc>
              <a:spcAft>
                <a:spcPct val="0"/>
              </a:spcAft>
              <a:buClr>
                <a:srgbClr val="5D87A1"/>
              </a:buClr>
              <a:buFont typeface="Wingdings" pitchFamily="2" charset="2"/>
              <a:buChar char="§"/>
            </a:pPr>
            <a:r>
              <a:rPr lang="en-CA" sz="2400" kern="0" dirty="0">
                <a:solidFill>
                  <a:srgbClr val="000000"/>
                </a:solidFill>
                <a:latin typeface="Verdana"/>
              </a:rPr>
              <a:t>Disputes over the breach of personal privacy rights of employees and developing </a:t>
            </a:r>
            <a:r>
              <a:rPr lang="en-CA" sz="2400" kern="0" dirty="0" err="1">
                <a:solidFill>
                  <a:srgbClr val="000000"/>
                </a:solidFill>
                <a:latin typeface="Verdana"/>
              </a:rPr>
              <a:t>caselaw</a:t>
            </a:r>
            <a:r>
              <a:rPr lang="en-CA" sz="2400" kern="0" dirty="0">
                <a:solidFill>
                  <a:srgbClr val="000000"/>
                </a:solidFill>
                <a:latin typeface="Verdana"/>
              </a:rPr>
              <a:t> to define the parameters of workplace privacy</a:t>
            </a:r>
          </a:p>
          <a:p>
            <a:pPr lvl="0" fontAlgn="base">
              <a:lnSpc>
                <a:spcPct val="90000"/>
              </a:lnSpc>
              <a:spcAft>
                <a:spcPct val="0"/>
              </a:spcAft>
              <a:buClr>
                <a:srgbClr val="5D87A1"/>
              </a:buClr>
              <a:buFont typeface="Wingdings" pitchFamily="2" charset="2"/>
              <a:buChar char="§"/>
            </a:pPr>
            <a:endParaRPr lang="en-CA" sz="900" kern="0" dirty="0" smtClean="0">
              <a:solidFill>
                <a:srgbClr val="000000"/>
              </a:solidFill>
              <a:latin typeface="Verdana"/>
            </a:endParaRPr>
          </a:p>
          <a:p>
            <a:pPr lvl="0" fontAlgn="base">
              <a:lnSpc>
                <a:spcPct val="90000"/>
              </a:lnSpc>
              <a:spcAft>
                <a:spcPct val="0"/>
              </a:spcAft>
              <a:buClr>
                <a:srgbClr val="5D87A1"/>
              </a:buClr>
              <a:buFont typeface="Wingdings" pitchFamily="2" charset="2"/>
              <a:buChar char="§"/>
            </a:pPr>
            <a:endParaRPr lang="en-CA" sz="900" kern="0" dirty="0">
              <a:solidFill>
                <a:srgbClr val="000000"/>
              </a:solidFill>
              <a:latin typeface="Verdana"/>
            </a:endParaRPr>
          </a:p>
          <a:p>
            <a:pPr lvl="0" fontAlgn="base">
              <a:lnSpc>
                <a:spcPct val="90000"/>
              </a:lnSpc>
              <a:spcAft>
                <a:spcPct val="0"/>
              </a:spcAft>
              <a:buClr>
                <a:srgbClr val="5D87A1"/>
              </a:buClr>
              <a:buFont typeface="Wingdings" pitchFamily="2" charset="2"/>
              <a:buChar char="§"/>
            </a:pPr>
            <a:r>
              <a:rPr lang="en-CA" sz="2400" kern="0" dirty="0">
                <a:solidFill>
                  <a:srgbClr val="000000"/>
                </a:solidFill>
                <a:latin typeface="Verdana"/>
              </a:rPr>
              <a:t>Developing law regarding monitoring of employee communications</a:t>
            </a:r>
          </a:p>
          <a:p>
            <a:pPr marL="0" indent="0">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64</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0542"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a:off x="683568" y="476672"/>
            <a:ext cx="5256584" cy="707886"/>
          </a:xfrm>
          <a:prstGeom prst="rect">
            <a:avLst/>
          </a:prstGeom>
          <a:noFill/>
        </p:spPr>
        <p:txBody>
          <a:bodyPr wrap="square" rtlCol="0">
            <a:spAutoFit/>
          </a:bodyPr>
          <a:lstStyle/>
          <a:p>
            <a:pPr lvl="0">
              <a:spcBef>
                <a:spcPct val="20000"/>
              </a:spcBef>
            </a:pPr>
            <a:r>
              <a:rPr lang="en-US" sz="4000" b="1" kern="0" dirty="0">
                <a:solidFill>
                  <a:srgbClr val="00B050"/>
                </a:solidFill>
                <a:latin typeface="Verdana"/>
              </a:rPr>
              <a:t>The Future</a:t>
            </a:r>
          </a:p>
        </p:txBody>
      </p:sp>
    </p:spTree>
    <p:extLst>
      <p:ext uri="{BB962C8B-B14F-4D97-AF65-F5344CB8AC3E}">
        <p14:creationId xmlns:p14="http://schemas.microsoft.com/office/powerpoint/2010/main" val="145326732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84123"/>
            <a:ext cx="5266928" cy="1210146"/>
          </a:xfrm>
        </p:spPr>
        <p:txBody>
          <a:bodyPr>
            <a:normAutofit fontScale="90000"/>
          </a:bodyPr>
          <a:lstStyle/>
          <a:p>
            <a:pPr lvl="0">
              <a:spcBef>
                <a:spcPct val="20000"/>
              </a:spcBef>
            </a:pPr>
            <a:r>
              <a:rPr lang="en-CA" sz="4000" b="1" kern="0" dirty="0">
                <a:solidFill>
                  <a:srgbClr val="00B050"/>
                </a:solidFill>
                <a:latin typeface="Verdana"/>
                <a:ea typeface="+mn-ea"/>
                <a:cs typeface="+mn-cs"/>
              </a:rPr>
              <a:t>The Future (cont’d)</a:t>
            </a:r>
            <a:r>
              <a:rPr lang="en-CA" sz="3600" b="1" kern="0" dirty="0">
                <a:solidFill>
                  <a:srgbClr val="00B050"/>
                </a:solidFill>
                <a:latin typeface="Verdana"/>
                <a:ea typeface="+mn-ea"/>
                <a:cs typeface="+mn-cs"/>
              </a:rPr>
              <a:t/>
            </a:r>
            <a:br>
              <a:rPr lang="en-CA" sz="3600" b="1" kern="0" dirty="0">
                <a:solidFill>
                  <a:srgbClr val="00B050"/>
                </a:solidFill>
                <a:latin typeface="Verdana"/>
                <a:ea typeface="+mn-ea"/>
                <a:cs typeface="+mn-cs"/>
              </a:rPr>
            </a:br>
            <a:endParaRPr lang="en-CA" dirty="0"/>
          </a:p>
        </p:txBody>
      </p:sp>
      <p:sp>
        <p:nvSpPr>
          <p:cNvPr id="3" name="Content Placeholder 2"/>
          <p:cNvSpPr>
            <a:spLocks noGrp="1"/>
          </p:cNvSpPr>
          <p:nvPr>
            <p:ph idx="1"/>
          </p:nvPr>
        </p:nvSpPr>
        <p:spPr>
          <a:xfrm>
            <a:off x="539552" y="2060848"/>
            <a:ext cx="7704856" cy="4797151"/>
          </a:xfrm>
        </p:spPr>
        <p:txBody>
          <a:bodyPr/>
          <a:lstStyle/>
          <a:p>
            <a:pPr lvl="0" fontAlgn="base">
              <a:lnSpc>
                <a:spcPct val="90000"/>
              </a:lnSpc>
              <a:spcAft>
                <a:spcPct val="0"/>
              </a:spcAft>
              <a:buClr>
                <a:srgbClr val="5D87A1"/>
              </a:buClr>
              <a:buFont typeface="Wingdings" pitchFamily="2" charset="2"/>
              <a:buChar char="§"/>
            </a:pPr>
            <a:r>
              <a:rPr lang="en-CA" sz="2800" kern="0" dirty="0">
                <a:solidFill>
                  <a:srgbClr val="000000"/>
                </a:solidFill>
                <a:latin typeface="Verdana"/>
              </a:rPr>
              <a:t>The law will define the extent to which Employer use of social media to campaign may contravene the </a:t>
            </a:r>
            <a:r>
              <a:rPr lang="en-CA" sz="2800" i="1" kern="0" dirty="0">
                <a:solidFill>
                  <a:srgbClr val="000000"/>
                </a:solidFill>
                <a:latin typeface="Verdana"/>
              </a:rPr>
              <a:t>Code</a:t>
            </a:r>
          </a:p>
          <a:p>
            <a:pPr lvl="0" fontAlgn="base">
              <a:lnSpc>
                <a:spcPct val="90000"/>
              </a:lnSpc>
              <a:spcAft>
                <a:spcPct val="0"/>
              </a:spcAft>
              <a:buClr>
                <a:srgbClr val="5D87A1"/>
              </a:buClr>
              <a:buFont typeface="Wingdings" pitchFamily="2" charset="2"/>
              <a:buChar char="§"/>
            </a:pPr>
            <a:endParaRPr lang="en-CA" sz="900" kern="0" dirty="0">
              <a:solidFill>
                <a:srgbClr val="000000"/>
              </a:solidFill>
              <a:latin typeface="Verdana"/>
            </a:endParaRPr>
          </a:p>
          <a:p>
            <a:pPr lvl="0" fontAlgn="base">
              <a:lnSpc>
                <a:spcPct val="90000"/>
              </a:lnSpc>
              <a:spcAft>
                <a:spcPct val="0"/>
              </a:spcAft>
              <a:buClr>
                <a:srgbClr val="5D87A1"/>
              </a:buClr>
              <a:buFont typeface="Wingdings" pitchFamily="2" charset="2"/>
              <a:buChar char="§"/>
            </a:pPr>
            <a:r>
              <a:rPr lang="en-CA" sz="2800" kern="0" dirty="0">
                <a:solidFill>
                  <a:srgbClr val="000000"/>
                </a:solidFill>
                <a:latin typeface="Verdana"/>
              </a:rPr>
              <a:t>Workplace policies that purport to limit the use of social media by employees will not be enforceable to the extent that those polices breach the protection of labour relations rights to organize, employee free speech and a reasonable expectation of privacy</a:t>
            </a:r>
          </a:p>
        </p:txBody>
      </p:sp>
      <p:sp>
        <p:nvSpPr>
          <p:cNvPr id="4" name="TextBox 3"/>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1478" y="356672"/>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115056"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8" name="Slide Number Placeholder 7"/>
          <p:cNvSpPr>
            <a:spLocks noGrp="1"/>
          </p:cNvSpPr>
          <p:nvPr>
            <p:ph type="sldNum" sz="quarter" idx="12"/>
          </p:nvPr>
        </p:nvSpPr>
        <p:spPr/>
        <p:txBody>
          <a:bodyPr/>
          <a:lstStyle/>
          <a:p>
            <a:fld id="{E26D84C6-BB8D-4A24-AEA3-81A10FA9F01E}" type="slidenum">
              <a:rPr lang="en-CA" smtClean="0"/>
              <a:t>65</a:t>
            </a:fld>
            <a:endParaRPr lang="en-CA"/>
          </a:p>
        </p:txBody>
      </p:sp>
    </p:spTree>
    <p:extLst>
      <p:ext uri="{BB962C8B-B14F-4D97-AF65-F5344CB8AC3E}">
        <p14:creationId xmlns:p14="http://schemas.microsoft.com/office/powerpoint/2010/main" val="386600047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62747"/>
            <a:ext cx="8136904" cy="5334606"/>
          </a:xfrm>
        </p:spPr>
        <p:txBody>
          <a:bodyPr>
            <a:normAutofit fontScale="92500"/>
          </a:bodyPr>
          <a:lstStyle/>
          <a:p>
            <a:pPr marL="0" indent="0">
              <a:buNone/>
            </a:pPr>
            <a:endParaRPr lang="en-CA" sz="3600" b="1" kern="0" dirty="0" smtClean="0">
              <a:solidFill>
                <a:srgbClr val="00B050"/>
              </a:solidFill>
              <a:latin typeface="Verdana"/>
              <a:ea typeface="+mj-ea"/>
              <a:cs typeface="+mj-cs"/>
            </a:endParaRPr>
          </a:p>
          <a:p>
            <a:pPr marL="344488" lvl="0" indent="-344488"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Recognition by </a:t>
            </a:r>
            <a:r>
              <a:rPr lang="en-US" sz="2400" kern="0" dirty="0" err="1">
                <a:solidFill>
                  <a:srgbClr val="000000"/>
                </a:solidFill>
                <a:latin typeface="Verdana"/>
              </a:rPr>
              <a:t>Labour</a:t>
            </a:r>
            <a:r>
              <a:rPr lang="en-US" sz="2400" kern="0" dirty="0">
                <a:solidFill>
                  <a:srgbClr val="000000"/>
                </a:solidFill>
                <a:latin typeface="Verdana"/>
              </a:rPr>
              <a:t> Relations Tribunals of rights to communicate through social media for the purpose of union organizing </a:t>
            </a:r>
            <a:r>
              <a:rPr lang="en-US" sz="2400" kern="0" dirty="0" smtClean="0">
                <a:solidFill>
                  <a:srgbClr val="000000"/>
                </a:solidFill>
                <a:latin typeface="Verdana"/>
              </a:rPr>
              <a:t>activity</a:t>
            </a:r>
          </a:p>
          <a:p>
            <a:pPr marL="344488" lvl="0" indent="-344488" fontAlgn="base">
              <a:lnSpc>
                <a:spcPct val="90000"/>
              </a:lnSpc>
              <a:spcAft>
                <a:spcPct val="0"/>
              </a:spcAft>
              <a:buClr>
                <a:srgbClr val="5D87A1"/>
              </a:buClr>
              <a:buFont typeface="Wingdings" pitchFamily="2" charset="2"/>
              <a:buChar char="§"/>
            </a:pPr>
            <a:endParaRPr lang="en-US" sz="2400" kern="0" dirty="0">
              <a:solidFill>
                <a:srgbClr val="000000"/>
              </a:solidFill>
              <a:latin typeface="Verdana"/>
            </a:endParaRPr>
          </a:p>
          <a:p>
            <a:pPr marL="344488" lvl="0" indent="-344488"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Recognition of rights to use social media by trade unions and employers for </a:t>
            </a:r>
            <a:r>
              <a:rPr lang="en-US" sz="2400" kern="0" dirty="0" err="1">
                <a:solidFill>
                  <a:srgbClr val="000000"/>
                </a:solidFill>
                <a:latin typeface="Verdana"/>
              </a:rPr>
              <a:t>labour</a:t>
            </a:r>
            <a:r>
              <a:rPr lang="en-US" sz="2400" kern="0" dirty="0">
                <a:solidFill>
                  <a:srgbClr val="000000"/>
                </a:solidFill>
                <a:latin typeface="Verdana"/>
              </a:rPr>
              <a:t> relations </a:t>
            </a:r>
            <a:r>
              <a:rPr lang="en-US" sz="2400" kern="0" dirty="0" smtClean="0">
                <a:solidFill>
                  <a:srgbClr val="000000"/>
                </a:solidFill>
                <a:latin typeface="Verdana"/>
              </a:rPr>
              <a:t>purposes</a:t>
            </a:r>
          </a:p>
          <a:p>
            <a:pPr marL="344488" lvl="0" indent="-344488" fontAlgn="base">
              <a:lnSpc>
                <a:spcPct val="90000"/>
              </a:lnSpc>
              <a:spcAft>
                <a:spcPct val="0"/>
              </a:spcAft>
              <a:buClr>
                <a:srgbClr val="5D87A1"/>
              </a:buClr>
              <a:buFont typeface="Wingdings" pitchFamily="2" charset="2"/>
              <a:buChar char="§"/>
            </a:pPr>
            <a:endParaRPr lang="en-US" sz="2400" kern="0" dirty="0">
              <a:solidFill>
                <a:srgbClr val="000000"/>
              </a:solidFill>
              <a:latin typeface="Verdana"/>
            </a:endParaRPr>
          </a:p>
          <a:p>
            <a:pPr marL="344488" lvl="0" indent="-344488"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The law will continue to </a:t>
            </a:r>
            <a:r>
              <a:rPr lang="en-US" sz="2400" kern="0" dirty="0" smtClean="0">
                <a:solidFill>
                  <a:srgbClr val="000000"/>
                </a:solidFill>
                <a:latin typeface="Verdana"/>
              </a:rPr>
              <a:t>define </a:t>
            </a:r>
            <a:r>
              <a:rPr lang="en-US" sz="2400" kern="0" dirty="0">
                <a:solidFill>
                  <a:srgbClr val="000000"/>
                </a:solidFill>
                <a:latin typeface="Verdana"/>
              </a:rPr>
              <a:t>whether messages and blogs breach the </a:t>
            </a:r>
            <a:r>
              <a:rPr lang="en-US" sz="2400" i="1" kern="0" dirty="0" err="1">
                <a:solidFill>
                  <a:srgbClr val="000000"/>
                </a:solidFill>
                <a:latin typeface="Verdana"/>
              </a:rPr>
              <a:t>Labour</a:t>
            </a:r>
            <a:r>
              <a:rPr lang="en-US" sz="2400" i="1" kern="0" dirty="0">
                <a:solidFill>
                  <a:srgbClr val="000000"/>
                </a:solidFill>
                <a:latin typeface="Verdana"/>
              </a:rPr>
              <a:t> Relations Code </a:t>
            </a:r>
            <a:r>
              <a:rPr lang="en-US" sz="2400" kern="0" dirty="0">
                <a:solidFill>
                  <a:srgbClr val="000000"/>
                </a:solidFill>
                <a:latin typeface="Verdana"/>
              </a:rPr>
              <a:t>by being threatening, intimidating or </a:t>
            </a:r>
            <a:r>
              <a:rPr lang="en-US" sz="2400" kern="0" dirty="0" smtClean="0">
                <a:solidFill>
                  <a:srgbClr val="000000"/>
                </a:solidFill>
                <a:latin typeface="Verdana"/>
              </a:rPr>
              <a:t>coercive</a:t>
            </a:r>
          </a:p>
          <a:p>
            <a:pPr marL="344488" lvl="0" indent="-344488" fontAlgn="base">
              <a:lnSpc>
                <a:spcPct val="90000"/>
              </a:lnSpc>
              <a:spcAft>
                <a:spcPct val="0"/>
              </a:spcAft>
              <a:buClr>
                <a:srgbClr val="5D87A1"/>
              </a:buClr>
              <a:buFont typeface="Wingdings" pitchFamily="2" charset="2"/>
              <a:buChar char="§"/>
            </a:pPr>
            <a:endParaRPr lang="en-US" sz="2400" kern="0" dirty="0">
              <a:solidFill>
                <a:srgbClr val="000000"/>
              </a:solidFill>
              <a:latin typeface="Verdana"/>
            </a:endParaRPr>
          </a:p>
          <a:p>
            <a:pPr marL="344488" lvl="0" indent="-344488" fontAlgn="base">
              <a:lnSpc>
                <a:spcPct val="90000"/>
              </a:lnSpc>
              <a:spcAft>
                <a:spcPct val="0"/>
              </a:spcAft>
              <a:buClr>
                <a:srgbClr val="5D87A1"/>
              </a:buClr>
              <a:buFont typeface="Wingdings" pitchFamily="2" charset="2"/>
              <a:buChar char="§"/>
            </a:pPr>
            <a:r>
              <a:rPr lang="en-US" sz="2400" kern="0" dirty="0">
                <a:solidFill>
                  <a:srgbClr val="000000"/>
                </a:solidFill>
                <a:latin typeface="Verdana"/>
              </a:rPr>
              <a:t>Employee use of social media to organize during work hours and the use of the employer’s technology – a breach of the </a:t>
            </a:r>
            <a:r>
              <a:rPr lang="en-US" sz="2400" i="1" kern="0" dirty="0" err="1">
                <a:solidFill>
                  <a:srgbClr val="000000"/>
                </a:solidFill>
                <a:latin typeface="Verdana"/>
              </a:rPr>
              <a:t>Labour</a:t>
            </a:r>
            <a:r>
              <a:rPr lang="en-US" sz="2400" i="1" kern="0" dirty="0">
                <a:solidFill>
                  <a:srgbClr val="000000"/>
                </a:solidFill>
                <a:latin typeface="Verdana"/>
              </a:rPr>
              <a:t> Relations Code</a:t>
            </a:r>
            <a:r>
              <a:rPr lang="en-US" sz="2400" kern="0" dirty="0">
                <a:solidFill>
                  <a:srgbClr val="000000"/>
                </a:solidFill>
                <a:latin typeface="Verdana"/>
              </a:rPr>
              <a:t>?</a:t>
            </a:r>
            <a:endParaRPr lang="en-US" kern="0" dirty="0">
              <a:solidFill>
                <a:srgbClr val="000000"/>
              </a:solidFill>
              <a:latin typeface="Verdana"/>
            </a:endParaRPr>
          </a:p>
          <a:p>
            <a:pPr marL="0" indent="0">
              <a:buNone/>
            </a:pPr>
            <a:endParaRPr lang="en-CA" sz="3600" b="1" kern="0" dirty="0">
              <a:solidFill>
                <a:srgbClr val="00B050"/>
              </a:solidFill>
              <a:latin typeface="Verdana"/>
              <a:ea typeface="+mj-ea"/>
              <a:cs typeface="+mj-cs"/>
            </a:endParaRPr>
          </a:p>
          <a:p>
            <a:pPr marL="0" indent="0">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66</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1478" y="356672"/>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2" name="TextBox 1"/>
          <p:cNvSpPr txBox="1"/>
          <p:nvPr/>
        </p:nvSpPr>
        <p:spPr>
          <a:xfrm>
            <a:off x="629431" y="596564"/>
            <a:ext cx="5688632" cy="646331"/>
          </a:xfrm>
          <a:prstGeom prst="rect">
            <a:avLst/>
          </a:prstGeom>
          <a:noFill/>
        </p:spPr>
        <p:txBody>
          <a:bodyPr wrap="square" rtlCol="0">
            <a:spAutoFit/>
          </a:bodyPr>
          <a:lstStyle/>
          <a:p>
            <a:pPr lvl="0">
              <a:spcBef>
                <a:spcPct val="20000"/>
              </a:spcBef>
            </a:pPr>
            <a:r>
              <a:rPr lang="en-CA" sz="3600" b="1" kern="0" dirty="0">
                <a:solidFill>
                  <a:srgbClr val="00B050"/>
                </a:solidFill>
                <a:latin typeface="Verdana"/>
              </a:rPr>
              <a:t>The Future (cont’d)</a:t>
            </a:r>
          </a:p>
        </p:txBody>
      </p:sp>
    </p:spTree>
    <p:extLst>
      <p:ext uri="{BB962C8B-B14F-4D97-AF65-F5344CB8AC3E}">
        <p14:creationId xmlns:p14="http://schemas.microsoft.com/office/powerpoint/2010/main" val="347636592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135920"/>
            <a:ext cx="8075240" cy="1152127"/>
          </a:xfrm>
        </p:spPr>
        <p:txBody>
          <a:bodyPr>
            <a:normAutofit fontScale="92500" lnSpcReduction="10000"/>
          </a:bodyPr>
          <a:lstStyle/>
          <a:p>
            <a:pPr marL="0" indent="0" algn="ctr">
              <a:buNone/>
            </a:pPr>
            <a:r>
              <a:rPr lang="en-US" sz="3600" b="1" kern="0" dirty="0" smtClean="0">
                <a:solidFill>
                  <a:srgbClr val="00B050"/>
                </a:solidFill>
                <a:latin typeface="Verdana"/>
                <a:ea typeface="+mj-ea"/>
                <a:cs typeface="+mj-cs"/>
              </a:rPr>
              <a:t>THANK </a:t>
            </a:r>
            <a:r>
              <a:rPr lang="en-US" sz="3600" b="1" kern="0" dirty="0">
                <a:solidFill>
                  <a:srgbClr val="00B050"/>
                </a:solidFill>
                <a:latin typeface="Verdana"/>
                <a:ea typeface="+mj-ea"/>
                <a:cs typeface="+mj-cs"/>
              </a:rPr>
              <a:t>YOU FOR </a:t>
            </a:r>
            <a:r>
              <a:rPr lang="en-US" sz="3600" b="1" kern="0" dirty="0" smtClean="0">
                <a:solidFill>
                  <a:srgbClr val="00B050"/>
                </a:solidFill>
                <a:latin typeface="Verdana"/>
                <a:ea typeface="+mj-ea"/>
                <a:cs typeface="+mj-cs"/>
              </a:rPr>
              <a:t>ATTENDING</a:t>
            </a:r>
          </a:p>
          <a:p>
            <a:pPr marL="0" indent="0" algn="ctr">
              <a:buNone/>
            </a:pPr>
            <a:r>
              <a:rPr lang="en-US" sz="3600" b="1" kern="0" dirty="0" smtClean="0">
                <a:solidFill>
                  <a:srgbClr val="00B050"/>
                </a:solidFill>
                <a:latin typeface="Verdana"/>
                <a:ea typeface="+mj-ea"/>
                <a:cs typeface="+mj-cs"/>
              </a:rPr>
              <a:t>OUR PRESENTATION!</a:t>
            </a:r>
            <a:endParaRPr lang="en-CA" dirty="0">
              <a:solidFill>
                <a:srgbClr val="00B050"/>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1478" y="356672"/>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81220"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9" name="TextBox 8"/>
          <p:cNvSpPr txBox="1"/>
          <p:nvPr/>
        </p:nvSpPr>
        <p:spPr>
          <a:xfrm>
            <a:off x="323528" y="356672"/>
            <a:ext cx="6192688" cy="4216539"/>
          </a:xfrm>
          <a:prstGeom prst="rect">
            <a:avLst/>
          </a:prstGeom>
          <a:noFill/>
        </p:spPr>
        <p:txBody>
          <a:bodyPr wrap="square" rtlCol="0">
            <a:spAutoFit/>
          </a:bodyPr>
          <a:lstStyle/>
          <a:p>
            <a:r>
              <a:rPr lang="en-CA" sz="3200" dirty="0" smtClean="0"/>
              <a:t>Carman J. Overholt, Q.C.</a:t>
            </a:r>
            <a:br>
              <a:rPr lang="en-CA" sz="3200" dirty="0" smtClean="0"/>
            </a:br>
            <a:r>
              <a:rPr lang="en-CA" sz="3200" b="1" dirty="0" smtClean="0"/>
              <a:t>OVERHOLT LAW</a:t>
            </a:r>
          </a:p>
          <a:p>
            <a:endParaRPr lang="en-CA" sz="2800" dirty="0" smtClean="0"/>
          </a:p>
          <a:p>
            <a:r>
              <a:rPr lang="en-CA" sz="2800" dirty="0" smtClean="0"/>
              <a:t>600 – 889 West Pender Street</a:t>
            </a:r>
            <a:endParaRPr lang="en-CA" sz="2800" dirty="0"/>
          </a:p>
          <a:p>
            <a:r>
              <a:rPr lang="en-CA" sz="2800" dirty="0" smtClean="0"/>
              <a:t>Vancouver, BC  V6C 3B2</a:t>
            </a:r>
          </a:p>
          <a:p>
            <a:endParaRPr lang="en-CA" sz="2800" dirty="0"/>
          </a:p>
          <a:p>
            <a:r>
              <a:rPr lang="en-CA" sz="2800" dirty="0" smtClean="0"/>
              <a:t>Direct: (604) 676-4196</a:t>
            </a:r>
            <a:endParaRPr lang="en-CA" dirty="0"/>
          </a:p>
          <a:p>
            <a:pPr lvl="0"/>
            <a:r>
              <a:rPr lang="en-CA" sz="2800" dirty="0" smtClean="0">
                <a:solidFill>
                  <a:prstClr val="black"/>
                </a:solidFill>
              </a:rPr>
              <a:t>carman@overholtlawyers.com</a:t>
            </a:r>
            <a:endParaRPr lang="en-CA" sz="2800" dirty="0">
              <a:solidFill>
                <a:prstClr val="black"/>
              </a:solidFill>
            </a:endParaRPr>
          </a:p>
          <a:p>
            <a:endParaRPr lang="en-CA" dirty="0" smtClean="0"/>
          </a:p>
          <a:p>
            <a:endParaRPr lang="en-CA" dirty="0"/>
          </a:p>
        </p:txBody>
      </p:sp>
      <p:sp>
        <p:nvSpPr>
          <p:cNvPr id="2" name="Slide Number Placeholder 1"/>
          <p:cNvSpPr>
            <a:spLocks noGrp="1"/>
          </p:cNvSpPr>
          <p:nvPr>
            <p:ph type="sldNum" sz="quarter" idx="12"/>
          </p:nvPr>
        </p:nvSpPr>
        <p:spPr/>
        <p:txBody>
          <a:bodyPr/>
          <a:lstStyle/>
          <a:p>
            <a:fld id="{E26D84C6-BB8D-4A24-AEA3-81A10FA9F01E}" type="slidenum">
              <a:rPr lang="en-CA" smtClean="0"/>
              <a:t>67</a:t>
            </a:fld>
            <a:endParaRPr lang="en-CA"/>
          </a:p>
        </p:txBody>
      </p:sp>
    </p:spTree>
    <p:extLst>
      <p:ext uri="{BB962C8B-B14F-4D97-AF65-F5344CB8AC3E}">
        <p14:creationId xmlns:p14="http://schemas.microsoft.com/office/powerpoint/2010/main" val="1907764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5782" y="2492896"/>
            <a:ext cx="7704856" cy="3933956"/>
          </a:xfrm>
        </p:spPr>
        <p:txBody>
          <a:bodyPr>
            <a:noAutofit/>
          </a:bodyPr>
          <a:lstStyle/>
          <a:p>
            <a:pPr lvl="0"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rPr>
              <a:t>More than 500 million active users </a:t>
            </a:r>
            <a:br>
              <a:rPr kumimoji="0" lang="en-US" sz="2400" b="0" i="0" u="none" strike="noStrike" kern="0" cap="none" spc="0" normalizeH="0" baseline="0" noProof="0" dirty="0" smtClean="0">
                <a:ln>
                  <a:noFill/>
                </a:ln>
                <a:solidFill>
                  <a:srgbClr val="000000"/>
                </a:solidFill>
                <a:effectLst/>
                <a:uLnTx/>
                <a:uFillTx/>
                <a:latin typeface="Verdana"/>
              </a:rPr>
            </a:br>
            <a:endParaRPr kumimoji="0" lang="en-US" sz="2400" b="0" i="0" u="none" strike="noStrike" kern="0" cap="none" spc="0" normalizeH="0" baseline="0" noProof="0" dirty="0" smtClean="0">
              <a:ln>
                <a:noFill/>
              </a:ln>
              <a:solidFill>
                <a:srgbClr val="000000"/>
              </a:solidFill>
              <a:effectLst/>
              <a:uLnTx/>
              <a:uFillTx/>
              <a:latin typeface="Verdana"/>
            </a:endParaRPr>
          </a:p>
          <a:p>
            <a:pPr lvl="0"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rPr>
              <a:t>Canada is 6th in Facebook usage in the World</a:t>
            </a:r>
            <a:br>
              <a:rPr kumimoji="0" lang="en-US" sz="2400" b="0" i="0" u="none" strike="noStrike" kern="0" cap="none" spc="0" normalizeH="0" baseline="0" noProof="0" dirty="0" smtClean="0">
                <a:ln>
                  <a:noFill/>
                </a:ln>
                <a:solidFill>
                  <a:srgbClr val="000000"/>
                </a:solidFill>
                <a:effectLst/>
                <a:uLnTx/>
                <a:uFillTx/>
                <a:latin typeface="Verdana"/>
              </a:rPr>
            </a:br>
            <a:endParaRPr kumimoji="0" lang="en-US" sz="2400" b="0" i="0" u="none" strike="noStrike" kern="0" cap="none" spc="0" normalizeH="0" baseline="0" noProof="0" dirty="0" smtClean="0">
              <a:ln>
                <a:noFill/>
              </a:ln>
              <a:solidFill>
                <a:srgbClr val="000000"/>
              </a:solidFill>
              <a:effectLst/>
              <a:uLnTx/>
              <a:uFillTx/>
              <a:latin typeface="Verdana"/>
            </a:endParaRPr>
          </a:p>
          <a:p>
            <a:pPr lvl="0"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rPr>
              <a:t>(see: </a:t>
            </a:r>
            <a:r>
              <a:rPr kumimoji="0" lang="en-US" sz="2400" b="0" i="0" u="none" strike="noStrike" kern="0" cap="none" spc="0" normalizeH="0" baseline="0" noProof="0" dirty="0" smtClean="0">
                <a:ln>
                  <a:noFill/>
                </a:ln>
                <a:solidFill>
                  <a:srgbClr val="000000"/>
                </a:solidFill>
                <a:effectLst/>
                <a:uLnTx/>
                <a:uFillTx/>
                <a:latin typeface="Verdana"/>
                <a:hlinkClick r:id="rId2"/>
              </a:rPr>
              <a:t>http://www.nickburcher.com/2010/09/facebook-usage-statistics-by-country.html</a:t>
            </a:r>
            <a:r>
              <a:rPr kumimoji="0" lang="en-US" sz="2400" b="0" i="0" u="none" strike="noStrike" kern="0" cap="none" spc="0" normalizeH="0" baseline="0" noProof="0" dirty="0" smtClean="0">
                <a:ln>
                  <a:noFill/>
                </a:ln>
                <a:solidFill>
                  <a:srgbClr val="000000"/>
                </a:solidFill>
                <a:effectLst/>
                <a:uLnTx/>
                <a:uFillTx/>
                <a:latin typeface="Verdana"/>
              </a:rPr>
              <a:t>)</a:t>
            </a:r>
            <a:endParaRPr lang="en-US" sz="2400" b="1" kern="0" dirty="0">
              <a:solidFill>
                <a:srgbClr val="00B050"/>
              </a:solidFill>
              <a:latin typeface="Verdana"/>
              <a:ea typeface="+mj-ea"/>
              <a:cs typeface="+mj-cs"/>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7</a:t>
            </a:fld>
            <a:endParaRPr lang="en-CA"/>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
        <p:nvSpPr>
          <p:cNvPr id="9" name="TextBox 8"/>
          <p:cNvSpPr txBox="1"/>
          <p:nvPr/>
        </p:nvSpPr>
        <p:spPr>
          <a:xfrm>
            <a:off x="683568" y="548680"/>
            <a:ext cx="5904656" cy="1643527"/>
          </a:xfrm>
          <a:prstGeom prst="rect">
            <a:avLst/>
          </a:prstGeom>
          <a:noFill/>
        </p:spPr>
        <p:txBody>
          <a:bodyPr wrap="square" rtlCol="0">
            <a:spAutoFit/>
          </a:bodyPr>
          <a:lstStyle/>
          <a:p>
            <a:pPr lvl="0">
              <a:spcBef>
                <a:spcPct val="20000"/>
              </a:spcBef>
            </a:pPr>
            <a:r>
              <a:rPr kumimoji="0" lang="en-US" sz="3600" b="1" i="0" u="none" strike="noStrike" kern="0" cap="none" spc="0" normalizeH="0" baseline="0" noProof="0" dirty="0" smtClean="0">
                <a:ln>
                  <a:noFill/>
                </a:ln>
                <a:solidFill>
                  <a:srgbClr val="00B050"/>
                </a:solidFill>
                <a:effectLst/>
                <a:uLnTx/>
                <a:uFillTx/>
                <a:latin typeface="Verdana"/>
                <a:ea typeface="+mn-ea"/>
                <a:cs typeface="+mn-cs"/>
              </a:rPr>
              <a:t>Why does Facebook matter?</a:t>
            </a:r>
          </a:p>
          <a:p>
            <a:pPr lvl="0">
              <a:spcBef>
                <a:spcPct val="20000"/>
              </a:spcBef>
            </a:pPr>
            <a:endParaRPr kumimoji="0" lang="en-US" sz="2400" b="1" i="0" u="none" strike="noStrike" kern="0" cap="none" spc="0" normalizeH="0" baseline="0" noProof="0" dirty="0" smtClean="0">
              <a:ln>
                <a:noFill/>
              </a:ln>
              <a:solidFill>
                <a:srgbClr val="00B050"/>
              </a:solidFill>
              <a:effectLst/>
              <a:uLnTx/>
              <a:uFillTx/>
              <a:latin typeface="Verdana"/>
              <a:ea typeface="+mn-ea"/>
              <a:cs typeface="+mn-cs"/>
            </a:endParaRPr>
          </a:p>
        </p:txBody>
      </p:sp>
    </p:spTree>
    <p:extLst>
      <p:ext uri="{BB962C8B-B14F-4D97-AF65-F5344CB8AC3E}">
        <p14:creationId xmlns:p14="http://schemas.microsoft.com/office/powerpoint/2010/main" val="1044252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466"/>
            <a:ext cx="6059016" cy="5784698"/>
          </a:xfrm>
        </p:spPr>
        <p:txBody>
          <a:bodyPr>
            <a:normAutofit/>
          </a:bodyPr>
          <a:lstStyle/>
          <a:p>
            <a:pPr marL="0" lvl="0" indent="0">
              <a:buNone/>
            </a:pPr>
            <a:r>
              <a:rPr kumimoji="0" lang="en-US" sz="3600" b="1" i="0" u="none" strike="noStrike" kern="0" cap="none" spc="0" normalizeH="0" baseline="0" noProof="0" dirty="0" smtClean="0">
                <a:ln>
                  <a:noFill/>
                </a:ln>
                <a:solidFill>
                  <a:srgbClr val="00B050"/>
                </a:solidFill>
                <a:effectLst/>
                <a:uLnTx/>
                <a:uFillTx/>
                <a:latin typeface="Verdana"/>
                <a:ea typeface="+mn-ea"/>
                <a:cs typeface="+mn-cs"/>
              </a:rPr>
              <a:t>Why does Facebook matter?</a:t>
            </a:r>
          </a:p>
          <a:p>
            <a:endParaRPr lang="en-CA" dirty="0" smtClean="0">
              <a:solidFill>
                <a:srgbClr val="00B050"/>
              </a:solidFill>
            </a:endParaRPr>
          </a:p>
          <a:p>
            <a:pPr lvl="0" fontAlgn="base">
              <a:spcAft>
                <a:spcPct val="0"/>
              </a:spcAft>
              <a:buClr>
                <a:srgbClr val="5D87A1"/>
              </a:buClr>
              <a:buFont typeface="Wingdings" pitchFamily="2" charset="2"/>
              <a:buChar char="§"/>
            </a:pPr>
            <a:r>
              <a:rPr kumimoji="0" lang="en-US" sz="2800" b="0" i="0" u="none" strike="noStrike" kern="0" cap="none" spc="0" normalizeH="0" baseline="0" noProof="0" dirty="0" smtClean="0">
                <a:ln>
                  <a:noFill/>
                </a:ln>
                <a:solidFill>
                  <a:srgbClr val="000000"/>
                </a:solidFill>
                <a:effectLst/>
                <a:uLnTx/>
                <a:uFillTx/>
                <a:latin typeface="Verdana"/>
                <a:ea typeface="+mn-ea"/>
                <a:cs typeface="+mn-cs"/>
              </a:rPr>
              <a:t>Fastest growing demographic: 25 years old and older </a:t>
            </a:r>
          </a:p>
          <a:p>
            <a:pPr lvl="0" fontAlgn="base">
              <a:spcAft>
                <a:spcPct val="0"/>
              </a:spcAft>
              <a:buClr>
                <a:srgbClr val="5D87A1"/>
              </a:buClr>
              <a:buFont typeface="Wingdings" pitchFamily="2" charset="2"/>
              <a:buChar char="§"/>
            </a:pPr>
            <a:endParaRPr kumimoji="0" lang="en-US" sz="28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Aft>
                <a:spcPct val="0"/>
              </a:spcAft>
              <a:buClr>
                <a:srgbClr val="5D87A1"/>
              </a:buClr>
              <a:buFont typeface="Wingdings" pitchFamily="2" charset="2"/>
              <a:buChar char="§"/>
            </a:pPr>
            <a:r>
              <a:rPr kumimoji="0" lang="en-US" sz="2800" b="0" i="0" u="none" strike="noStrike" kern="0" cap="none" spc="0" normalizeH="0" baseline="0" noProof="0" dirty="0" smtClean="0">
                <a:ln>
                  <a:noFill/>
                </a:ln>
                <a:solidFill>
                  <a:srgbClr val="000000"/>
                </a:solidFill>
                <a:effectLst/>
                <a:uLnTx/>
                <a:uFillTx/>
                <a:latin typeface="Verdana"/>
                <a:ea typeface="+mn-ea"/>
                <a:cs typeface="+mn-cs"/>
              </a:rPr>
              <a:t>85 percent market share of 4-year U.S. universities </a:t>
            </a:r>
          </a:p>
          <a:p>
            <a:pPr lvl="0" fontAlgn="base">
              <a:spcAft>
                <a:spcPct val="0"/>
              </a:spcAft>
              <a:buClr>
                <a:srgbClr val="5D87A1"/>
              </a:buClr>
              <a:buFont typeface="Wingdings" pitchFamily="2" charset="2"/>
              <a:buChar char="§"/>
            </a:pPr>
            <a:endParaRPr kumimoji="0" lang="en-US" sz="2800" b="0" i="0" u="none" strike="noStrike" kern="0" cap="none" spc="0" normalizeH="0" baseline="0" noProof="0" dirty="0" smtClean="0">
              <a:ln>
                <a:noFill/>
              </a:ln>
              <a:solidFill>
                <a:srgbClr val="000000"/>
              </a:solidFill>
              <a:effectLst/>
              <a:uLnTx/>
              <a:uFillTx/>
              <a:latin typeface="Verdana"/>
              <a:ea typeface="+mn-ea"/>
              <a:cs typeface="+mn-cs"/>
            </a:endParaRPr>
          </a:p>
          <a:p>
            <a:pPr lvl="0" fontAlgn="base">
              <a:spcAft>
                <a:spcPct val="0"/>
              </a:spcAft>
              <a:buClr>
                <a:srgbClr val="5D87A1"/>
              </a:buClr>
              <a:buFont typeface="Wingdings" pitchFamily="2" charset="2"/>
              <a:buChar char="§"/>
            </a:pPr>
            <a:r>
              <a:rPr kumimoji="0" lang="en-US" sz="2800" b="0" i="0" u="none" strike="noStrike" kern="0" cap="none" spc="0" normalizeH="0" baseline="0" noProof="0" dirty="0" smtClean="0">
                <a:ln>
                  <a:noFill/>
                </a:ln>
                <a:solidFill>
                  <a:srgbClr val="000000"/>
                </a:solidFill>
                <a:effectLst/>
                <a:uLnTx/>
                <a:uFillTx/>
                <a:latin typeface="Verdana"/>
                <a:ea typeface="+mn-ea"/>
                <a:cs typeface="+mn-cs"/>
              </a:rPr>
              <a:t>Average time per day on Facebook 23.7 minutes</a:t>
            </a:r>
          </a:p>
          <a:p>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8</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787689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41466"/>
            <a:ext cx="6635081" cy="5784698"/>
          </a:xfrm>
        </p:spPr>
        <p:txBody>
          <a:bodyPr>
            <a:normAutofit/>
          </a:bodyPr>
          <a:lstStyle/>
          <a:p>
            <a:pPr marL="0" indent="0">
              <a:buNone/>
            </a:pPr>
            <a:r>
              <a:rPr kumimoji="0" lang="en-CA" b="1" i="0" u="none" strike="noStrike" kern="0" cap="none" spc="0" normalizeH="0" baseline="0" noProof="0" dirty="0" smtClean="0">
                <a:ln>
                  <a:noFill/>
                </a:ln>
                <a:solidFill>
                  <a:srgbClr val="00B050"/>
                </a:solidFill>
                <a:effectLst/>
                <a:uLnTx/>
                <a:uFillTx/>
                <a:latin typeface="Verdana"/>
                <a:ea typeface="+mj-ea"/>
                <a:cs typeface="+mj-cs"/>
              </a:rPr>
              <a:t>Blogs &amp; </a:t>
            </a:r>
            <a:r>
              <a:rPr kumimoji="0" lang="en-CA" b="1" i="0" u="none" strike="noStrike" kern="0" cap="none" spc="0" normalizeH="0" baseline="0" noProof="0" dirty="0" err="1" smtClean="0">
                <a:ln>
                  <a:noFill/>
                </a:ln>
                <a:solidFill>
                  <a:srgbClr val="00B050"/>
                </a:solidFill>
                <a:effectLst/>
                <a:uLnTx/>
                <a:uFillTx/>
                <a:latin typeface="Verdana"/>
                <a:ea typeface="+mj-ea"/>
                <a:cs typeface="+mj-cs"/>
              </a:rPr>
              <a:t>Socia</a:t>
            </a:r>
            <a:r>
              <a:rPr lang="en-CA" b="1" kern="0" dirty="0">
                <a:solidFill>
                  <a:srgbClr val="00B050"/>
                </a:solidFill>
                <a:latin typeface="Verdana"/>
                <a:ea typeface="+mj-ea"/>
                <a:cs typeface="+mj-cs"/>
              </a:rPr>
              <a:t>l</a:t>
            </a:r>
            <a:r>
              <a:rPr kumimoji="0" lang="en-CA" b="1" i="0" u="none" strike="noStrike" kern="0" cap="none" spc="0" normalizeH="0" noProof="0" dirty="0" smtClean="0">
                <a:ln>
                  <a:noFill/>
                </a:ln>
                <a:solidFill>
                  <a:srgbClr val="00B050"/>
                </a:solidFill>
                <a:effectLst/>
                <a:uLnTx/>
                <a:uFillTx/>
                <a:latin typeface="Verdana"/>
                <a:ea typeface="+mj-ea"/>
                <a:cs typeface="+mj-cs"/>
              </a:rPr>
              <a:t> </a:t>
            </a:r>
            <a:r>
              <a:rPr kumimoji="0" lang="en-CA" b="1" i="0" u="none" strike="noStrike" kern="0" cap="none" spc="0" normalizeH="0" baseline="0" noProof="0" dirty="0" smtClean="0">
                <a:ln>
                  <a:noFill/>
                </a:ln>
                <a:solidFill>
                  <a:srgbClr val="00B050"/>
                </a:solidFill>
                <a:effectLst/>
                <a:uLnTx/>
                <a:uFillTx/>
                <a:latin typeface="Verdana"/>
                <a:ea typeface="+mj-ea"/>
                <a:cs typeface="+mj-cs"/>
              </a:rPr>
              <a:t>Networking</a:t>
            </a:r>
          </a:p>
          <a:p>
            <a:pPr marL="0" indent="0" algn="ctr">
              <a:buNone/>
            </a:pPr>
            <a:endParaRPr lang="en-CA" b="1" kern="0" dirty="0">
              <a:solidFill>
                <a:srgbClr val="00B050"/>
              </a:solidFill>
              <a:latin typeface="Verdana"/>
              <a:ea typeface="+mj-ea"/>
              <a:cs typeface="+mj-cs"/>
            </a:endParaRPr>
          </a:p>
          <a:p>
            <a:pPr lvl="0" fontAlgn="base">
              <a:spcAft>
                <a:spcPct val="0"/>
              </a:spcAft>
              <a:buClr>
                <a:srgbClr val="5D87A1"/>
              </a:buClr>
              <a:buFont typeface="Wingdings" pitchFamily="2" charset="2"/>
              <a:buChar char="§"/>
            </a:pPr>
            <a:r>
              <a:rPr kumimoji="0" lang="en-US" sz="2800" b="0" i="0" u="none" strike="noStrike" kern="0" cap="none" spc="0" normalizeH="0" baseline="0" noProof="0" dirty="0" smtClean="0">
                <a:ln>
                  <a:noFill/>
                </a:ln>
                <a:solidFill>
                  <a:srgbClr val="000000"/>
                </a:solidFill>
                <a:effectLst/>
                <a:uLnTx/>
                <a:uFillTx/>
                <a:latin typeface="Verdana"/>
                <a:ea typeface="+mn-ea"/>
                <a:cs typeface="+mn-cs"/>
              </a:rPr>
              <a:t>Blogging:</a:t>
            </a:r>
            <a:br>
              <a:rPr kumimoji="0" lang="en-US" sz="2800" b="0" i="0" u="none" strike="noStrike" kern="0" cap="none" spc="0" normalizeH="0" baseline="0" noProof="0" dirty="0" smtClean="0">
                <a:ln>
                  <a:noFill/>
                </a:ln>
                <a:solidFill>
                  <a:srgbClr val="000000"/>
                </a:solidFill>
                <a:effectLst/>
                <a:uLnTx/>
                <a:uFillTx/>
                <a:latin typeface="Verdana"/>
                <a:ea typeface="+mn-ea"/>
                <a:cs typeface="+mn-cs"/>
              </a:rPr>
            </a:br>
            <a:endParaRPr kumimoji="0" lang="en-CA" sz="2800" b="0" i="0" u="none" strike="noStrike" kern="0" cap="none" spc="0" normalizeH="0" baseline="0" noProof="0" dirty="0" smtClean="0">
              <a:ln>
                <a:noFill/>
              </a:ln>
              <a:solidFill>
                <a:srgbClr val="000000"/>
              </a:solidFill>
              <a:effectLst/>
              <a:uLnTx/>
              <a:uFillTx/>
              <a:latin typeface="Verdana"/>
              <a:ea typeface="+mn-ea"/>
              <a:cs typeface="+mn-cs"/>
            </a:endParaRPr>
          </a:p>
          <a:p>
            <a:pPr lvl="1"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rPr>
              <a:t>A “blog” is short for a </a:t>
            </a:r>
            <a:r>
              <a:rPr kumimoji="0" lang="en-US" sz="2400" b="1" i="0" u="none" strike="noStrike" kern="0" cap="none" spc="0" normalizeH="0" baseline="0" noProof="0" dirty="0" smtClean="0">
                <a:ln>
                  <a:noFill/>
                </a:ln>
                <a:solidFill>
                  <a:srgbClr val="000000"/>
                </a:solidFill>
                <a:effectLst/>
                <a:uLnTx/>
                <a:uFillTx/>
                <a:latin typeface="Verdana"/>
              </a:rPr>
              <a:t>web log</a:t>
            </a:r>
            <a:r>
              <a:rPr kumimoji="0" lang="en-US" sz="2400" b="0" i="0" u="none" strike="noStrike" kern="0" cap="none" spc="0" normalizeH="0" baseline="0" noProof="0" dirty="0" smtClean="0">
                <a:ln>
                  <a:noFill/>
                </a:ln>
                <a:solidFill>
                  <a:srgbClr val="000000"/>
                </a:solidFill>
                <a:effectLst/>
                <a:uLnTx/>
                <a:uFillTx/>
                <a:latin typeface="Verdana"/>
              </a:rPr>
              <a:t>. It is an online personal journal established and frequently updated by an individual</a:t>
            </a:r>
            <a:br>
              <a:rPr kumimoji="0" lang="en-US" sz="2400" b="0" i="0" u="none" strike="noStrike" kern="0" cap="none" spc="0" normalizeH="0" baseline="0" noProof="0" dirty="0" smtClean="0">
                <a:ln>
                  <a:noFill/>
                </a:ln>
                <a:solidFill>
                  <a:srgbClr val="000000"/>
                </a:solidFill>
                <a:effectLst/>
                <a:uLnTx/>
                <a:uFillTx/>
                <a:latin typeface="Verdana"/>
              </a:rPr>
            </a:br>
            <a:endParaRPr kumimoji="0" lang="en-CA" sz="2400" b="0" i="0" u="none" strike="noStrike" kern="0" cap="none" spc="0" normalizeH="0" baseline="0" noProof="0" dirty="0" smtClean="0">
              <a:ln>
                <a:noFill/>
              </a:ln>
              <a:solidFill>
                <a:srgbClr val="000000"/>
              </a:solidFill>
              <a:effectLst/>
              <a:uLnTx/>
              <a:uFillTx/>
              <a:latin typeface="Verdana"/>
            </a:endParaRPr>
          </a:p>
          <a:p>
            <a:pPr lvl="1" fontAlgn="base">
              <a:spcAft>
                <a:spcPct val="0"/>
              </a:spcAft>
              <a:buClr>
                <a:srgbClr val="5D87A1"/>
              </a:buClr>
              <a:buFont typeface="Wingdings" pitchFamily="2" charset="2"/>
              <a:buChar char="§"/>
            </a:pPr>
            <a:r>
              <a:rPr kumimoji="0" lang="en-US" sz="2400" b="0" i="0" u="none" strike="noStrike" kern="0" cap="none" spc="0" normalizeH="0" baseline="0" noProof="0" dirty="0" smtClean="0">
                <a:ln>
                  <a:noFill/>
                </a:ln>
                <a:solidFill>
                  <a:srgbClr val="000000"/>
                </a:solidFill>
                <a:effectLst/>
                <a:uLnTx/>
                <a:uFillTx/>
                <a:latin typeface="Verdana"/>
              </a:rPr>
              <a:t>Typically fully searchable</a:t>
            </a:r>
            <a:endParaRPr kumimoji="0" lang="en-CA" sz="2400" b="0" i="0" u="none" strike="noStrike" kern="0" cap="none" spc="0" normalizeH="0" baseline="0" noProof="0" dirty="0" smtClean="0">
              <a:ln>
                <a:noFill/>
              </a:ln>
              <a:solidFill>
                <a:srgbClr val="000000"/>
              </a:solidFill>
              <a:effectLst/>
              <a:uLnTx/>
              <a:uFillTx/>
              <a:latin typeface="Verdana"/>
            </a:endParaRPr>
          </a:p>
          <a:p>
            <a:pPr marL="0" indent="0" algn="ctr">
              <a:buNone/>
            </a:pPr>
            <a:endParaRPr lang="en-CA" dirty="0">
              <a:solidFill>
                <a:srgbClr val="00B050"/>
              </a:solidFill>
            </a:endParaRPr>
          </a:p>
        </p:txBody>
      </p:sp>
      <p:sp>
        <p:nvSpPr>
          <p:cNvPr id="4" name="Slide Number Placeholder 3"/>
          <p:cNvSpPr>
            <a:spLocks noGrp="1"/>
          </p:cNvSpPr>
          <p:nvPr>
            <p:ph type="sldNum" sz="quarter" idx="12"/>
          </p:nvPr>
        </p:nvSpPr>
        <p:spPr/>
        <p:txBody>
          <a:bodyPr/>
          <a:lstStyle/>
          <a:p>
            <a:fld id="{E26D84C6-BB8D-4A24-AEA3-81A10FA9F01E}" type="slidenum">
              <a:rPr lang="en-CA" smtClean="0"/>
              <a:t>9</a:t>
            </a:fld>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269008" y="1355714"/>
            <a:ext cx="1456937" cy="307777"/>
          </a:xfrm>
          <a:prstGeom prst="rect">
            <a:avLst/>
          </a:prstGeom>
        </p:spPr>
        <p:txBody>
          <a:bodyPr wrap="none">
            <a:spAutoFit/>
          </a:bodyPr>
          <a:lstStyle/>
          <a:p>
            <a:r>
              <a:rPr lang="en-CA" sz="1400" dirty="0">
                <a:solidFill>
                  <a:srgbClr val="00B050"/>
                </a:solidFill>
                <a:latin typeface="Times New Roman"/>
                <a:ea typeface="Calibri"/>
                <a:cs typeface="Times New Roman"/>
              </a:rPr>
              <a:t> Trusted</a:t>
            </a:r>
            <a:r>
              <a:rPr lang="en-CA" sz="1400" spc="35" dirty="0">
                <a:solidFill>
                  <a:srgbClr val="00B050"/>
                </a:solidFill>
                <a:latin typeface="Times New Roman"/>
                <a:ea typeface="Calibri"/>
                <a:cs typeface="Times New Roman"/>
              </a:rPr>
              <a:t> </a:t>
            </a:r>
            <a:r>
              <a:rPr lang="en-CA" sz="1400" dirty="0">
                <a:solidFill>
                  <a:srgbClr val="00B050"/>
                </a:solidFill>
                <a:latin typeface="Times New Roman"/>
                <a:ea typeface="Calibri"/>
                <a:cs typeface="Times New Roman"/>
              </a:rPr>
              <a:t>Advisors</a:t>
            </a:r>
            <a:endParaRPr lang="en-CA" dirty="0"/>
          </a:p>
        </p:txBody>
      </p:sp>
      <p:sp>
        <p:nvSpPr>
          <p:cNvPr id="8" name="TextBox 7"/>
          <p:cNvSpPr txBox="1"/>
          <p:nvPr/>
        </p:nvSpPr>
        <p:spPr>
          <a:xfrm>
            <a:off x="-1" y="0"/>
            <a:ext cx="395537" cy="6858000"/>
          </a:xfrm>
          <a:prstGeom prst="rect">
            <a:avLst/>
          </a:prstGeom>
          <a:solidFill>
            <a:srgbClr val="00B050"/>
          </a:solidFill>
        </p:spPr>
        <p:txBody>
          <a:bodyPr wrap="square" rtlCol="0">
            <a:spAutoFit/>
          </a:bodyPr>
          <a:lstStyle/>
          <a:p>
            <a:endParaRPr lang="en-CA" dirty="0">
              <a:solidFill>
                <a:srgbClr val="00B050"/>
              </a:solidFill>
            </a:endParaRPr>
          </a:p>
        </p:txBody>
      </p:sp>
    </p:spTree>
    <p:extLst>
      <p:ext uri="{BB962C8B-B14F-4D97-AF65-F5344CB8AC3E}">
        <p14:creationId xmlns:p14="http://schemas.microsoft.com/office/powerpoint/2010/main" val="3928218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3103</Words>
  <Application>Microsoft Office PowerPoint</Application>
  <PresentationFormat>On-screen Show (4:3)</PresentationFormat>
  <Paragraphs>588</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SOCIAL MEDIA AND THE WORKPLACE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Future (cont’d) </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AND EMPLOYEE RIGHTS TO FREEDOM OF SPEECH AND UNION REPRESENTATION</dc:title>
  <dc:creator>Duré Botha</dc:creator>
  <cp:lastModifiedBy> Duré Botha</cp:lastModifiedBy>
  <cp:revision>36</cp:revision>
  <cp:lastPrinted>2012-10-19T20:18:41Z</cp:lastPrinted>
  <dcterms:created xsi:type="dcterms:W3CDTF">2012-09-20T21:38:00Z</dcterms:created>
  <dcterms:modified xsi:type="dcterms:W3CDTF">2012-11-14T20:54:59Z</dcterms:modified>
</cp:coreProperties>
</file>