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06" r:id="rId3"/>
    <p:sldId id="308" r:id="rId4"/>
    <p:sldId id="283" r:id="rId5"/>
    <p:sldId id="284" r:id="rId6"/>
    <p:sldId id="261" r:id="rId7"/>
    <p:sldId id="262" r:id="rId8"/>
    <p:sldId id="264" r:id="rId9"/>
    <p:sldId id="267" r:id="rId10"/>
    <p:sldId id="269" r:id="rId11"/>
    <p:sldId id="275" r:id="rId12"/>
    <p:sldId id="305" r:id="rId13"/>
    <p:sldId id="286" r:id="rId14"/>
    <p:sldId id="287" r:id="rId15"/>
    <p:sldId id="288" r:id="rId16"/>
    <p:sldId id="270" r:id="rId17"/>
    <p:sldId id="271" r:id="rId18"/>
    <p:sldId id="272" r:id="rId19"/>
    <p:sldId id="273" r:id="rId20"/>
    <p:sldId id="274" r:id="rId21"/>
    <p:sldId id="277" r:id="rId22"/>
    <p:sldId id="278" r:id="rId23"/>
    <p:sldId id="279" r:id="rId24"/>
    <p:sldId id="280" r:id="rId25"/>
    <p:sldId id="281" r:id="rId26"/>
    <p:sldId id="282" r:id="rId27"/>
    <p:sldId id="289" r:id="rId28"/>
    <p:sldId id="290" r:id="rId29"/>
    <p:sldId id="291" r:id="rId30"/>
    <p:sldId id="292" r:id="rId31"/>
    <p:sldId id="293" r:id="rId32"/>
    <p:sldId id="294" r:id="rId33"/>
    <p:sldId id="295" r:id="rId34"/>
    <p:sldId id="296" r:id="rId35"/>
    <p:sldId id="301" r:id="rId36"/>
    <p:sldId id="300" r:id="rId37"/>
    <p:sldId id="309" r:id="rId38"/>
    <p:sldId id="297" r:id="rId39"/>
    <p:sldId id="298" r:id="rId40"/>
    <p:sldId id="299" r:id="rId41"/>
    <p:sldId id="259"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4" autoAdjust="0"/>
    <p:restoredTop sz="94660"/>
  </p:normalViewPr>
  <p:slideViewPr>
    <p:cSldViewPr>
      <p:cViewPr varScale="1">
        <p:scale>
          <a:sx n="97" d="100"/>
          <a:sy n="97" d="100"/>
        </p:scale>
        <p:origin x="-16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BBEFFC9-7F36-4D9C-904F-29596CFB99A0}" type="datetimeFigureOut">
              <a:rPr lang="en-CA" smtClean="0"/>
              <a:t>14/11/2012</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787F5EC-370E-4731-A6E1-3CFAE6F641AC}" type="slidenum">
              <a:rPr lang="en-CA" smtClean="0"/>
              <a:t>‹#›</a:t>
            </a:fld>
            <a:endParaRPr lang="en-CA"/>
          </a:p>
        </p:txBody>
      </p:sp>
    </p:spTree>
    <p:extLst>
      <p:ext uri="{BB962C8B-B14F-4D97-AF65-F5344CB8AC3E}">
        <p14:creationId xmlns:p14="http://schemas.microsoft.com/office/powerpoint/2010/main" val="327759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15E001F-374E-4FDE-886D-29B8C22A6178}" type="datetimeFigureOut">
              <a:rPr lang="en-CA" smtClean="0"/>
              <a:t>14/11/2012</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DFF3A7F-0E66-4814-A1CC-609D92C7F230}" type="slidenum">
              <a:rPr lang="en-CA" smtClean="0"/>
              <a:t>‹#›</a:t>
            </a:fld>
            <a:endParaRPr lang="en-CA"/>
          </a:p>
        </p:txBody>
      </p:sp>
    </p:spTree>
    <p:extLst>
      <p:ext uri="{BB962C8B-B14F-4D97-AF65-F5344CB8AC3E}">
        <p14:creationId xmlns:p14="http://schemas.microsoft.com/office/powerpoint/2010/main" val="417762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80E723-5FDC-4D9B-B1E0-16D046A583E7}" type="datetime1">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93CA3-D49F-48F5-AA0C-52033841537D}" type="datetime1">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CDFA3-650D-49AB-A255-A69D616F10D6}" type="datetime1">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7D36BA-6E02-4632-9AAA-B2E4F23B5EC6}" type="datetime1">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7BC87-3239-4384-81C6-95429A6F8E87}" type="datetime1">
              <a:rPr lang="en-US" smtClean="0"/>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D7D7D8-A4D6-4372-B0C9-48FFBBBD1887}" type="datetime1">
              <a:rPr lang="en-US" smtClean="0"/>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DB4BB2-EC2D-41C5-A45C-CD8BC5E440ED}" type="datetime1">
              <a:rPr lang="en-US" smtClean="0"/>
              <a:t>11/14/2012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398DF9-D3E9-4FF5-8B90-551A9CA6CE20}" type="datetime1">
              <a:rPr lang="en-US" smtClean="0"/>
              <a:t>11/14/2012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15FAE-9D71-470A-93F7-1648CBA0DB82}" type="datetime1">
              <a:rPr lang="en-US" smtClean="0"/>
              <a:t>11/14/2012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7DD03-1C2E-4E2B-81A7-605A40BB0151}" type="datetime1">
              <a:rPr lang="en-US" smtClean="0"/>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E0AD1-B8A0-4FD9-8C98-D7842995768D}" type="datetime1">
              <a:rPr lang="en-US" smtClean="0"/>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37282-D701-42E5-BB7F-0162D8CED778}" type="datetime1">
              <a:rPr lang="en-US" smtClean="0"/>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2143" y="1219200"/>
            <a:ext cx="6427440" cy="1937654"/>
          </a:xfrm>
        </p:spPr>
        <p:txBody>
          <a:bodyPr>
            <a:noAutofit/>
          </a:bodyPr>
          <a:lstStyle/>
          <a:p>
            <a:r>
              <a:rPr lang="en-CA" b="1" dirty="0" smtClean="0">
                <a:solidFill>
                  <a:srgbClr val="00B050"/>
                </a:solidFill>
              </a:rPr>
              <a:t>Labour and Employment Issues for </a:t>
            </a:r>
            <a:br>
              <a:rPr lang="en-CA" b="1" dirty="0" smtClean="0">
                <a:solidFill>
                  <a:srgbClr val="00B050"/>
                </a:solidFill>
              </a:rPr>
            </a:br>
            <a:r>
              <a:rPr lang="en-CA" b="1" dirty="0" smtClean="0">
                <a:solidFill>
                  <a:srgbClr val="00B050"/>
                </a:solidFill>
              </a:rPr>
              <a:t>Commercial Lawyers</a:t>
            </a:r>
            <a:br>
              <a:rPr lang="en-CA" b="1" dirty="0" smtClean="0">
                <a:solidFill>
                  <a:srgbClr val="00B050"/>
                </a:solidFill>
              </a:rPr>
            </a:br>
            <a:r>
              <a:rPr lang="en-CA" b="1" dirty="0">
                <a:solidFill>
                  <a:srgbClr val="00B050"/>
                </a:solidFill>
              </a:rPr>
              <a:t> </a:t>
            </a:r>
          </a:p>
        </p:txBody>
      </p:sp>
      <p:sp>
        <p:nvSpPr>
          <p:cNvPr id="3" name="Subtitle 2"/>
          <p:cNvSpPr>
            <a:spLocks noGrp="1"/>
          </p:cNvSpPr>
          <p:nvPr>
            <p:ph type="subTitle" idx="1"/>
          </p:nvPr>
        </p:nvSpPr>
        <p:spPr>
          <a:xfrm>
            <a:off x="609600" y="4114800"/>
            <a:ext cx="8001000" cy="2362200"/>
          </a:xfrm>
        </p:spPr>
        <p:txBody>
          <a:bodyPr>
            <a:normAutofit/>
          </a:bodyPr>
          <a:lstStyle/>
          <a:p>
            <a:pPr lvl="0" algn="l">
              <a:spcBef>
                <a:spcPts val="0"/>
              </a:spcBef>
            </a:pPr>
            <a:r>
              <a:rPr lang="en-CA" sz="2400" b="1" dirty="0" smtClean="0">
                <a:solidFill>
                  <a:prstClr val="black"/>
                </a:solidFill>
              </a:rPr>
              <a:t>Carman J. Overholt, Q.C.</a:t>
            </a:r>
            <a:br>
              <a:rPr lang="en-CA" sz="2400" b="1" dirty="0" smtClean="0">
                <a:solidFill>
                  <a:prstClr val="black"/>
                </a:solidFill>
              </a:rPr>
            </a:br>
            <a:r>
              <a:rPr lang="en-CA" sz="2400" b="1" dirty="0" smtClean="0">
                <a:solidFill>
                  <a:prstClr val="black"/>
                </a:solidFill>
              </a:rPr>
              <a:t>OVERHOLT LAW</a:t>
            </a:r>
            <a:r>
              <a:rPr lang="en-CA" sz="2000" b="1" dirty="0" smtClean="0">
                <a:solidFill>
                  <a:prstClr val="black"/>
                </a:solidFill>
              </a:rPr>
              <a:t/>
            </a:r>
            <a:br>
              <a:rPr lang="en-CA" sz="2000" b="1" dirty="0" smtClean="0">
                <a:solidFill>
                  <a:prstClr val="black"/>
                </a:solidFill>
              </a:rPr>
            </a:br>
            <a:r>
              <a:rPr lang="en-CA" sz="2000" b="1" dirty="0" smtClean="0">
                <a:solidFill>
                  <a:prstClr val="black"/>
                </a:solidFill>
              </a:rPr>
              <a:t>Barristers &amp; Solicitors</a:t>
            </a:r>
          </a:p>
          <a:p>
            <a:pPr lvl="0" algn="l">
              <a:spcBef>
                <a:spcPts val="0"/>
              </a:spcBef>
            </a:pPr>
            <a:endParaRPr lang="en-CA" sz="2000" b="1" dirty="0">
              <a:solidFill>
                <a:prstClr val="black"/>
              </a:solidFill>
            </a:endParaRPr>
          </a:p>
          <a:p>
            <a:pPr lvl="0" algn="l">
              <a:spcBef>
                <a:spcPts val="0"/>
              </a:spcBef>
            </a:pPr>
            <a:r>
              <a:rPr lang="en-CA" sz="2400" dirty="0">
                <a:solidFill>
                  <a:prstClr val="black"/>
                </a:solidFill>
              </a:rPr>
              <a:t>600 – 889 West Pender </a:t>
            </a:r>
            <a:r>
              <a:rPr lang="en-CA" sz="2400" dirty="0" smtClean="0">
                <a:solidFill>
                  <a:prstClr val="black"/>
                </a:solidFill>
              </a:rPr>
              <a:t>Street</a:t>
            </a:r>
            <a:endParaRPr lang="en-CA" sz="2400" dirty="0">
              <a:solidFill>
                <a:prstClr val="black"/>
              </a:solidFill>
            </a:endParaRPr>
          </a:p>
          <a:p>
            <a:pPr lvl="0" algn="l">
              <a:spcBef>
                <a:spcPts val="0"/>
              </a:spcBef>
            </a:pPr>
            <a:r>
              <a:rPr lang="en-CA" sz="2400" dirty="0">
                <a:solidFill>
                  <a:prstClr val="black"/>
                </a:solidFill>
              </a:rPr>
              <a:t>Vancouver, BC  V6C 3B2</a:t>
            </a:r>
          </a:p>
          <a:p>
            <a:endParaRPr lang="en-CA"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3163" y="341464"/>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391400" y="1355714"/>
            <a:ext cx="1415324"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400" b="0" i="0" u="none" strike="noStrike" kern="0" cap="none" spc="0" normalizeH="0" baseline="0" noProof="0" dirty="0" smtClean="0">
                <a:ln>
                  <a:noFill/>
                </a:ln>
                <a:solidFill>
                  <a:srgbClr val="00B050"/>
                </a:solidFill>
                <a:effectLst/>
                <a:uLnTx/>
                <a:uFillTx/>
                <a:latin typeface="Times New Roman"/>
                <a:ea typeface="Calibri"/>
                <a:cs typeface="Times New Roman"/>
              </a:rPr>
              <a:t>Trusted</a:t>
            </a:r>
            <a:r>
              <a:rPr kumimoji="0" lang="en-CA" sz="1400" b="0" i="0" u="none" strike="noStrike" kern="0" cap="none" spc="35" normalizeH="0" baseline="0" noProof="0" dirty="0" smtClean="0">
                <a:ln>
                  <a:noFill/>
                </a:ln>
                <a:solidFill>
                  <a:srgbClr val="00B050"/>
                </a:solidFill>
                <a:effectLst/>
                <a:uLnTx/>
                <a:uFillTx/>
                <a:latin typeface="Times New Roman"/>
                <a:ea typeface="Calibri"/>
                <a:cs typeface="Times New Roman"/>
              </a:rPr>
              <a:t> </a:t>
            </a:r>
            <a:r>
              <a:rPr kumimoji="0" lang="en-CA" sz="1400" b="0" i="0" u="none" strike="noStrike" kern="0" cap="none" spc="0" normalizeH="0" baseline="0" noProof="0" dirty="0" smtClean="0">
                <a:ln>
                  <a:noFill/>
                </a:ln>
                <a:solidFill>
                  <a:srgbClr val="00B050"/>
                </a:solidFill>
                <a:effectLst/>
                <a:uLnTx/>
                <a:uFillTx/>
                <a:latin typeface="Times New Roman"/>
                <a:ea typeface="Calibri"/>
                <a:cs typeface="Times New Roman"/>
              </a:rPr>
              <a:t>Advisors</a:t>
            </a:r>
            <a:endParaRPr kumimoji="0" lang="en-CA" sz="1800" b="0" i="0" u="none" strike="noStrike" kern="0" cap="none" spc="0" normalizeH="0" baseline="0" noProof="0" dirty="0">
              <a:ln>
                <a:noFill/>
              </a:ln>
              <a:solidFill>
                <a:prstClr val="black"/>
              </a:solidFill>
              <a:effectLst/>
              <a:uLnTx/>
              <a:uFillTx/>
            </a:endParaRPr>
          </a:p>
        </p:txBody>
      </p:sp>
      <p:sp>
        <p:nvSpPr>
          <p:cNvPr id="8" name="TextBox 7"/>
          <p:cNvSpPr txBox="1"/>
          <p:nvPr/>
        </p:nvSpPr>
        <p:spPr>
          <a:xfrm>
            <a:off x="4724400" y="4419600"/>
            <a:ext cx="45719" cy="2070234"/>
          </a:xfrm>
          <a:prstGeom prst="rect">
            <a:avLst/>
          </a:prstGeom>
          <a:solidFill>
            <a:srgbClr val="00B05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00B050"/>
              </a:solidFill>
              <a:effectLst/>
              <a:uLnTx/>
              <a:uFillTx/>
            </a:endParaRPr>
          </a:p>
        </p:txBody>
      </p:sp>
      <p:sp>
        <p:nvSpPr>
          <p:cNvPr id="10" name="TextBox 9"/>
          <p:cNvSpPr txBox="1"/>
          <p:nvPr/>
        </p:nvSpPr>
        <p:spPr>
          <a:xfrm>
            <a:off x="4876800" y="4004955"/>
            <a:ext cx="4076700" cy="1200329"/>
          </a:xfrm>
          <a:prstGeom prst="rect">
            <a:avLst/>
          </a:prstGeom>
          <a:noFill/>
        </p:spPr>
        <p:txBody>
          <a:bodyPr wrap="square" rtlCol="0">
            <a:spAutoFit/>
          </a:bodyPr>
          <a:lstStyle/>
          <a:p>
            <a:pPr lvl="0"/>
            <a:endParaRPr lang="en-CA" sz="2400" dirty="0" smtClean="0">
              <a:solidFill>
                <a:prstClr val="black"/>
              </a:solidFill>
            </a:endParaRPr>
          </a:p>
          <a:p>
            <a:pPr lvl="0"/>
            <a:r>
              <a:rPr lang="en-CA" sz="2400" dirty="0" smtClean="0">
                <a:solidFill>
                  <a:prstClr val="black"/>
                </a:solidFill>
              </a:rPr>
              <a:t>Direct</a:t>
            </a:r>
            <a:r>
              <a:rPr lang="en-CA" sz="2400" dirty="0">
                <a:solidFill>
                  <a:prstClr val="black"/>
                </a:solidFill>
              </a:rPr>
              <a:t>: (604) 676-4196</a:t>
            </a:r>
          </a:p>
          <a:p>
            <a:pPr lvl="0"/>
            <a:r>
              <a:rPr lang="en-CA" sz="2400" dirty="0">
                <a:solidFill>
                  <a:prstClr val="black"/>
                </a:solidFill>
              </a:rPr>
              <a:t>carman@overholtlawyers.com</a:t>
            </a:r>
          </a:p>
        </p:txBody>
      </p:sp>
      <p:sp>
        <p:nvSpPr>
          <p:cNvPr id="11" name="TextBox 10"/>
          <p:cNvSpPr txBox="1"/>
          <p:nvPr/>
        </p:nvSpPr>
        <p:spPr>
          <a:xfrm>
            <a:off x="5334001" y="5715000"/>
            <a:ext cx="3472724" cy="830997"/>
          </a:xfrm>
          <a:prstGeom prst="rect">
            <a:avLst/>
          </a:prstGeom>
          <a:noFill/>
        </p:spPr>
        <p:txBody>
          <a:bodyPr wrap="square" rtlCol="0">
            <a:spAutoFit/>
          </a:bodyPr>
          <a:lstStyle/>
          <a:p>
            <a:pPr algn="r"/>
            <a:r>
              <a:rPr lang="en-CA" sz="1600" dirty="0" smtClean="0"/>
              <a:t>2012 Major Business Agreements Conference</a:t>
            </a:r>
            <a:br>
              <a:rPr lang="en-CA" sz="1600" dirty="0" smtClean="0"/>
            </a:br>
            <a:r>
              <a:rPr lang="en-CA" sz="1600" dirty="0" smtClean="0"/>
              <a:t>October 15 - 16, 2012</a:t>
            </a:r>
            <a:endParaRPr lang="en-CA" sz="1600" dirty="0"/>
          </a:p>
        </p:txBody>
      </p:sp>
    </p:spTree>
    <p:extLst>
      <p:ext uri="{BB962C8B-B14F-4D97-AF65-F5344CB8AC3E}">
        <p14:creationId xmlns:p14="http://schemas.microsoft.com/office/powerpoint/2010/main" val="293183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97571"/>
            <a:ext cx="5562600" cy="1036638"/>
          </a:xfrm>
        </p:spPr>
        <p:txBody>
          <a:bodyPr>
            <a:normAutofit/>
          </a:bodyPr>
          <a:lstStyle/>
          <a:p>
            <a:r>
              <a:rPr lang="en-CA" sz="4000" b="1" dirty="0" err="1">
                <a:solidFill>
                  <a:srgbClr val="00B050"/>
                </a:solidFill>
              </a:rPr>
              <a:t>Successorship</a:t>
            </a:r>
            <a:r>
              <a:rPr lang="en-CA" sz="4000" b="1" dirty="0">
                <a:solidFill>
                  <a:srgbClr val="00B050"/>
                </a:solidFill>
              </a:rPr>
              <a:t> </a:t>
            </a:r>
            <a:r>
              <a:rPr lang="en-CA" sz="4000" b="1" dirty="0" err="1">
                <a:solidFill>
                  <a:srgbClr val="00B050"/>
                </a:solidFill>
              </a:rPr>
              <a:t>cont</a:t>
            </a:r>
            <a:r>
              <a:rPr lang="en-CA" sz="4000" b="1" dirty="0">
                <a:solidFill>
                  <a:srgbClr val="00B050"/>
                </a:solidFill>
              </a:rPr>
              <a:t> …</a:t>
            </a:r>
            <a:endParaRPr lang="en-CA" sz="4000" dirty="0"/>
          </a:p>
        </p:txBody>
      </p:sp>
      <p:sp>
        <p:nvSpPr>
          <p:cNvPr id="3" name="Content Placeholder 2"/>
          <p:cNvSpPr>
            <a:spLocks noGrp="1"/>
          </p:cNvSpPr>
          <p:nvPr>
            <p:ph idx="1"/>
          </p:nvPr>
        </p:nvSpPr>
        <p:spPr>
          <a:xfrm>
            <a:off x="685800" y="2057400"/>
            <a:ext cx="6046440" cy="1752600"/>
          </a:xfrm>
        </p:spPr>
        <p:txBody>
          <a:bodyPr>
            <a:normAutofit/>
          </a:bodyPr>
          <a:lstStyle/>
          <a:p>
            <a:pPr>
              <a:buFont typeface="Arial" charset="0"/>
              <a:buChar char="•"/>
            </a:pPr>
            <a:r>
              <a:rPr lang="en-CA" sz="2000" dirty="0" smtClean="0"/>
              <a:t>Continuity of bargaining rights</a:t>
            </a:r>
          </a:p>
          <a:p>
            <a:pPr>
              <a:buFont typeface="Arial" charset="0"/>
              <a:buChar char="•"/>
            </a:pPr>
            <a:r>
              <a:rPr lang="en-CA" sz="2000" dirty="0" smtClean="0"/>
              <a:t>“discernible</a:t>
            </a:r>
            <a:r>
              <a:rPr lang="en-CA" sz="2000" dirty="0" smtClean="0">
                <a:solidFill>
                  <a:srgbClr val="00B050"/>
                </a:solidFill>
              </a:rPr>
              <a:t> </a:t>
            </a:r>
            <a:r>
              <a:rPr lang="en-CA" sz="2000" dirty="0" smtClean="0"/>
              <a:t>continuity of the business”</a:t>
            </a:r>
          </a:p>
          <a:p>
            <a:pPr>
              <a:buFont typeface="Arial" charset="0"/>
              <a:buChar char="•"/>
            </a:pPr>
            <a:r>
              <a:rPr lang="en-CA" sz="2000" dirty="0" smtClean="0"/>
              <a:t>No contractual or statutory gap</a:t>
            </a:r>
            <a:endParaRPr lang="en-CA" sz="2000" dirty="0" smtClean="0">
              <a:solidFill>
                <a:srgbClr val="00B050"/>
              </a:solidFill>
            </a:endParaRPr>
          </a:p>
          <a:p>
            <a:pPr>
              <a:buFont typeface="Arial" charset="0"/>
              <a:buChar char="•"/>
            </a:pPr>
            <a:r>
              <a:rPr lang="en-CA" sz="2000" dirty="0" err="1" smtClean="0"/>
              <a:t>Successorship</a:t>
            </a:r>
            <a:r>
              <a:rPr lang="en-CA" sz="2000" dirty="0" smtClean="0"/>
              <a:t> is distinct from “contracting out”</a:t>
            </a:r>
            <a:endParaRPr lang="en-CA" sz="2000" dirty="0" smtClean="0">
              <a:solidFill>
                <a:srgbClr val="00B050"/>
              </a:solidFill>
            </a:endParaRPr>
          </a:p>
          <a:p>
            <a:pPr>
              <a:buFont typeface="Arial" charset="0"/>
              <a:buChar char="•"/>
            </a:pPr>
            <a:endParaRPr lang="en-CA" sz="36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809479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49" y="24541"/>
            <a:ext cx="5867400" cy="1036638"/>
          </a:xfrm>
        </p:spPr>
        <p:txBody>
          <a:bodyPr>
            <a:normAutofit/>
          </a:bodyPr>
          <a:lstStyle/>
          <a:p>
            <a:r>
              <a:rPr lang="en-CA" sz="4000" b="1" dirty="0" smtClean="0">
                <a:solidFill>
                  <a:srgbClr val="00B050"/>
                </a:solidFill>
              </a:rPr>
              <a:t>Common Employers</a:t>
            </a:r>
            <a:endParaRPr lang="en-CA" sz="4000" b="1" dirty="0">
              <a:solidFill>
                <a:srgbClr val="00B050"/>
              </a:solidFill>
            </a:endParaRPr>
          </a:p>
        </p:txBody>
      </p:sp>
      <p:sp>
        <p:nvSpPr>
          <p:cNvPr id="3" name="Content Placeholder 2"/>
          <p:cNvSpPr>
            <a:spLocks noGrp="1"/>
          </p:cNvSpPr>
          <p:nvPr>
            <p:ph idx="1"/>
          </p:nvPr>
        </p:nvSpPr>
        <p:spPr>
          <a:xfrm>
            <a:off x="320749" y="2971800"/>
            <a:ext cx="8431938" cy="3378222"/>
          </a:xfrm>
        </p:spPr>
        <p:txBody>
          <a:bodyPr>
            <a:normAutofit/>
          </a:bodyPr>
          <a:lstStyle/>
          <a:p>
            <a:pPr marL="0" lvl="0" indent="0">
              <a:spcBef>
                <a:spcPts val="0"/>
              </a:spcBef>
              <a:buNone/>
            </a:pPr>
            <a:r>
              <a:rPr lang="en-CA" sz="2000" b="1" dirty="0">
                <a:solidFill>
                  <a:prstClr val="black"/>
                </a:solidFill>
              </a:rPr>
              <a:t>s</a:t>
            </a:r>
            <a:r>
              <a:rPr lang="en-CA" sz="2000" b="1" dirty="0" smtClean="0">
                <a:solidFill>
                  <a:prstClr val="black"/>
                </a:solidFill>
              </a:rPr>
              <a:t>. 38 of the Code states:</a:t>
            </a:r>
          </a:p>
          <a:p>
            <a:pPr marL="0" lvl="0" indent="0">
              <a:spcBef>
                <a:spcPts val="0"/>
              </a:spcBef>
              <a:buNone/>
            </a:pPr>
            <a:endParaRPr lang="en-CA" sz="2000" b="1" dirty="0">
              <a:solidFill>
                <a:prstClr val="black"/>
              </a:solidFill>
            </a:endParaRPr>
          </a:p>
          <a:p>
            <a:pPr marL="0" lvl="0" indent="0">
              <a:spcBef>
                <a:spcPts val="0"/>
              </a:spcBef>
              <a:buNone/>
            </a:pPr>
            <a:r>
              <a:rPr lang="en-CA" sz="1900" b="1" dirty="0" smtClean="0">
                <a:solidFill>
                  <a:prstClr val="black"/>
                </a:solidFill>
              </a:rPr>
              <a:t>If </a:t>
            </a:r>
            <a:r>
              <a:rPr lang="en-CA" sz="1900" b="1" dirty="0">
                <a:solidFill>
                  <a:prstClr val="black"/>
                </a:solidFill>
              </a:rPr>
              <a:t>in the board's opinion associated or related activities or businesses are carried on by or through more than one corporation, individual, firm, syndicate or association, or a combination of them under common control or direction, the board may treat them as constituting one employer for the purposes of this Code and grant such relief, by way of declaration or otherwise, as the </a:t>
            </a:r>
            <a:r>
              <a:rPr lang="en-CA" sz="1900" b="1" dirty="0" smtClean="0">
                <a:solidFill>
                  <a:prstClr val="black"/>
                </a:solidFill>
              </a:rPr>
              <a:t>board considers appropriate</a:t>
            </a:r>
            <a:endParaRPr lang="en-CA" sz="1900" b="1" dirty="0">
              <a:solidFill>
                <a:prstClr val="black"/>
              </a:solidFill>
            </a:endParaRPr>
          </a:p>
          <a:p>
            <a:pPr marL="0" indent="0">
              <a:buNone/>
            </a:pPr>
            <a:endParaRPr lang="en-CA"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9" name="Rectangle 8"/>
          <p:cNvSpPr/>
          <p:nvPr/>
        </p:nvSpPr>
        <p:spPr>
          <a:xfrm>
            <a:off x="228600" y="1509603"/>
            <a:ext cx="7031665" cy="1261884"/>
          </a:xfrm>
          <a:prstGeom prst="rect">
            <a:avLst/>
          </a:prstGeom>
        </p:spPr>
        <p:txBody>
          <a:bodyPr wrap="square">
            <a:spAutoFit/>
          </a:bodyPr>
          <a:lstStyle/>
          <a:p>
            <a:pPr marL="342900" lvl="0" indent="-342900">
              <a:buFont typeface="Arial" charset="0"/>
              <a:buChar char="•"/>
            </a:pPr>
            <a:r>
              <a:rPr lang="en-CA" sz="2400" dirty="0" smtClean="0"/>
              <a:t>A transfer </a:t>
            </a:r>
            <a:r>
              <a:rPr lang="en-CA" sz="2400" dirty="0"/>
              <a:t>of business </a:t>
            </a:r>
            <a:r>
              <a:rPr lang="en-CA" sz="2400" dirty="0" smtClean="0"/>
              <a:t>or </a:t>
            </a:r>
            <a:r>
              <a:rPr lang="en-CA" sz="2400" dirty="0"/>
              <a:t>a </a:t>
            </a:r>
            <a:r>
              <a:rPr lang="en-CA" sz="2400" dirty="0" smtClean="0"/>
              <a:t>reorganization </a:t>
            </a:r>
            <a:r>
              <a:rPr lang="en-CA" sz="2400" dirty="0"/>
              <a:t>may trigger </a:t>
            </a:r>
            <a:r>
              <a:rPr lang="en-CA" sz="2400" dirty="0" smtClean="0"/>
              <a:t>s. 38 </a:t>
            </a:r>
            <a:r>
              <a:rPr lang="en-CA" sz="2400" dirty="0"/>
              <a:t>of the </a:t>
            </a:r>
            <a:r>
              <a:rPr lang="en-CA" sz="2400" i="1" dirty="0" smtClean="0"/>
              <a:t>BC </a:t>
            </a:r>
            <a:r>
              <a:rPr lang="en-CA" sz="2400" i="1" dirty="0"/>
              <a:t>Labour Relations </a:t>
            </a:r>
            <a:r>
              <a:rPr lang="en-CA" sz="2400" i="1" dirty="0" smtClean="0"/>
              <a:t>Code</a:t>
            </a:r>
            <a:endParaRPr lang="en-CA" sz="2400" dirty="0">
              <a:solidFill>
                <a:srgbClr val="00B050"/>
              </a:solidFill>
            </a:endParaRPr>
          </a:p>
          <a:p>
            <a:pPr lvl="0"/>
            <a:endParaRPr lang="en-CA" sz="2800" dirty="0" smtClean="0">
              <a:solidFill>
                <a:prstClr val="black"/>
              </a:solidFill>
            </a:endParaRPr>
          </a:p>
        </p:txBody>
      </p:sp>
    </p:spTree>
    <p:extLst>
      <p:ext uri="{BB962C8B-B14F-4D97-AF65-F5344CB8AC3E}">
        <p14:creationId xmlns:p14="http://schemas.microsoft.com/office/powerpoint/2010/main" val="2508427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17240"/>
            <a:ext cx="6324600" cy="1706562"/>
          </a:xfrm>
        </p:spPr>
        <p:txBody>
          <a:bodyPr>
            <a:normAutofit fontScale="90000"/>
          </a:bodyPr>
          <a:lstStyle/>
          <a:p>
            <a:r>
              <a:rPr lang="en-CA" b="1" dirty="0" smtClean="0">
                <a:solidFill>
                  <a:srgbClr val="00B050"/>
                </a:solidFill>
              </a:rPr>
              <a:t>Labour Relations</a:t>
            </a:r>
            <a:br>
              <a:rPr lang="en-CA" b="1" dirty="0" smtClean="0">
                <a:solidFill>
                  <a:srgbClr val="00B050"/>
                </a:solidFill>
              </a:rPr>
            </a:br>
            <a:r>
              <a:rPr lang="en-CA" sz="4000" b="1" dirty="0" err="1" smtClean="0">
                <a:solidFill>
                  <a:srgbClr val="00B050"/>
                </a:solidFill>
              </a:rPr>
              <a:t>Successorship</a:t>
            </a:r>
            <a:r>
              <a:rPr lang="en-CA" sz="4000" b="1" dirty="0" smtClean="0">
                <a:solidFill>
                  <a:srgbClr val="00B050"/>
                </a:solidFill>
              </a:rPr>
              <a:t/>
            </a:r>
            <a:br>
              <a:rPr lang="en-CA" sz="4000" b="1" dirty="0" smtClean="0">
                <a:solidFill>
                  <a:srgbClr val="00B050"/>
                </a:solidFill>
              </a:rPr>
            </a:br>
            <a:endParaRPr lang="en-CA" sz="4000" b="1" dirty="0">
              <a:solidFill>
                <a:srgbClr val="00B050"/>
              </a:solidFill>
            </a:endParaRPr>
          </a:p>
        </p:txBody>
      </p:sp>
      <p:sp>
        <p:nvSpPr>
          <p:cNvPr id="3" name="Content Placeholder 2"/>
          <p:cNvSpPr>
            <a:spLocks noGrp="1"/>
          </p:cNvSpPr>
          <p:nvPr>
            <p:ph idx="1"/>
          </p:nvPr>
        </p:nvSpPr>
        <p:spPr>
          <a:xfrm>
            <a:off x="490151" y="2667000"/>
            <a:ext cx="7540277" cy="3258731"/>
          </a:xfrm>
        </p:spPr>
        <p:txBody>
          <a:bodyPr>
            <a:normAutofit lnSpcReduction="10000"/>
          </a:bodyPr>
          <a:lstStyle/>
          <a:p>
            <a:pPr marL="0" indent="0">
              <a:buNone/>
            </a:pPr>
            <a:r>
              <a:rPr lang="en-CA" sz="2000" b="1" dirty="0"/>
              <a:t>s</a:t>
            </a:r>
            <a:r>
              <a:rPr lang="en-CA" sz="2000" b="1" dirty="0" smtClean="0"/>
              <a:t>. 189 (1) of the </a:t>
            </a:r>
            <a:r>
              <a:rPr lang="en-CA" sz="2000" b="1" i="1" dirty="0" smtClean="0"/>
              <a:t>Canada Labour Code </a:t>
            </a:r>
            <a:r>
              <a:rPr lang="en-CA" sz="2000" b="1" dirty="0" smtClean="0"/>
              <a:t>provides as follows:</a:t>
            </a:r>
          </a:p>
          <a:p>
            <a:pPr marL="0" indent="0">
              <a:buNone/>
            </a:pPr>
            <a:endParaRPr lang="en-CA" sz="2000" b="1" dirty="0" smtClean="0"/>
          </a:p>
          <a:p>
            <a:pPr marL="0" indent="0">
              <a:buNone/>
            </a:pPr>
            <a:r>
              <a:rPr lang="en-CA" sz="2000" b="1" dirty="0" smtClean="0"/>
              <a:t>Where </a:t>
            </a:r>
            <a:r>
              <a:rPr lang="en-CA" sz="2000" b="1" dirty="0"/>
              <a:t>any particular federal work, undertaking or business, </a:t>
            </a:r>
            <a:r>
              <a:rPr lang="en-CA" sz="2000" b="1" dirty="0" smtClean="0"/>
              <a:t>or part </a:t>
            </a:r>
            <a:r>
              <a:rPr lang="en-CA" sz="2000" b="1" dirty="0"/>
              <a:t>thereof, in or in connection with the operation of which an employee is employed is, by sale, lease, merger or otherwise, transferred from one employer to another employer, the employment of the employee by the two employers before and after the transfer of the work, undertaking or business, or part thereof, shall, for the purposes of this Division, be deemed to be continuous with one employer, notwithstanding the transfer</a:t>
            </a:r>
            <a:r>
              <a:rPr lang="en-CA" sz="2000" b="1"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1319754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562600" cy="1371600"/>
          </a:xfrm>
        </p:spPr>
        <p:txBody>
          <a:bodyPr>
            <a:normAutofit/>
          </a:bodyPr>
          <a:lstStyle/>
          <a:p>
            <a:r>
              <a:rPr lang="en-CA" sz="4000" b="1" dirty="0" smtClean="0">
                <a:solidFill>
                  <a:srgbClr val="00B050"/>
                </a:solidFill>
              </a:rPr>
              <a:t>Common Law </a:t>
            </a:r>
            <a:r>
              <a:rPr lang="en-CA" sz="4000" b="1" dirty="0" err="1">
                <a:solidFill>
                  <a:srgbClr val="00B050"/>
                </a:solidFill>
              </a:rPr>
              <a:t>C</a:t>
            </a:r>
            <a:r>
              <a:rPr lang="en-CA" sz="4000" b="1" dirty="0" err="1" smtClean="0">
                <a:solidFill>
                  <a:srgbClr val="00B050"/>
                </a:solidFill>
              </a:rPr>
              <a:t>onsideratons</a:t>
            </a:r>
            <a:endParaRPr lang="en-CA" sz="4000" b="1" dirty="0">
              <a:solidFill>
                <a:srgbClr val="00B050"/>
              </a:solidFill>
            </a:endParaRPr>
          </a:p>
        </p:txBody>
      </p:sp>
      <p:sp>
        <p:nvSpPr>
          <p:cNvPr id="3" name="Content Placeholder 2"/>
          <p:cNvSpPr>
            <a:spLocks noGrp="1"/>
          </p:cNvSpPr>
          <p:nvPr>
            <p:ph idx="1"/>
          </p:nvPr>
        </p:nvSpPr>
        <p:spPr>
          <a:xfrm>
            <a:off x="533400" y="2438400"/>
            <a:ext cx="7924800" cy="3810000"/>
          </a:xfrm>
        </p:spPr>
        <p:txBody>
          <a:bodyPr>
            <a:normAutofit lnSpcReduction="10000"/>
          </a:bodyPr>
          <a:lstStyle/>
          <a:p>
            <a:pPr>
              <a:buFont typeface="Arial" charset="0"/>
              <a:buChar char="•"/>
            </a:pPr>
            <a:r>
              <a:rPr lang="en-CA" sz="2000" i="1" dirty="0" smtClean="0"/>
              <a:t>Sorel v </a:t>
            </a:r>
            <a:r>
              <a:rPr lang="en-CA" sz="2000" i="1" dirty="0" err="1" smtClean="0"/>
              <a:t>Tomenson</a:t>
            </a:r>
            <a:r>
              <a:rPr lang="en-CA" sz="2000" i="1" dirty="0" smtClean="0"/>
              <a:t> Saunders </a:t>
            </a:r>
            <a:r>
              <a:rPr lang="en-CA" sz="2000" dirty="0" smtClean="0"/>
              <a:t>[1987], 39 DLR (4</a:t>
            </a:r>
            <a:r>
              <a:rPr lang="en-CA" sz="2000" baseline="30000" dirty="0" smtClean="0"/>
              <a:t>th</a:t>
            </a:r>
            <a:r>
              <a:rPr lang="en-CA" sz="2000" dirty="0" smtClean="0"/>
              <a:t>)  460</a:t>
            </a:r>
          </a:p>
          <a:p>
            <a:pPr>
              <a:buFont typeface="Arial" charset="0"/>
              <a:buChar char="•"/>
            </a:pPr>
            <a:r>
              <a:rPr lang="en-CA" sz="2000" dirty="0" smtClean="0"/>
              <a:t>Where employment with the Purchaser ends, the employee may be able to pursue a claim for damages against the Purchaser based on prior service including prior service with the Vendor</a:t>
            </a:r>
          </a:p>
          <a:p>
            <a:pPr>
              <a:buFont typeface="Arial" charset="0"/>
              <a:buChar char="•"/>
            </a:pPr>
            <a:r>
              <a:rPr lang="en-CA" sz="2000" dirty="0" smtClean="0"/>
              <a:t>Where there is only a change in ownership and employment is continuous, notice will be determined based on prior service with the Vendor and subsequent service with the Purchaser</a:t>
            </a:r>
          </a:p>
          <a:p>
            <a:pPr>
              <a:buFont typeface="Arial" charset="0"/>
              <a:buChar char="•"/>
            </a:pPr>
            <a:r>
              <a:rPr lang="en-CA" sz="2000" dirty="0" smtClean="0"/>
              <a:t>The parties to a business transaction may negotiate terms that stipulates no credit will be given for prior service in the event of the future termination of employment</a:t>
            </a:r>
          </a:p>
          <a:p>
            <a:pPr>
              <a:buFont typeface="Arial" charset="0"/>
              <a:buChar char="•"/>
            </a:pPr>
            <a:r>
              <a:rPr lang="en-CA" sz="2000" dirty="0" smtClean="0"/>
              <a:t>Express employment terms stating that past service would not be credited will be necessary to limit the potential liability for severance</a:t>
            </a:r>
          </a:p>
          <a:p>
            <a:pPr marL="0" indent="0">
              <a:buNone/>
            </a:pPr>
            <a:endParaRPr lang="en-CA" sz="2000" dirty="0" smtClean="0"/>
          </a:p>
          <a:p>
            <a:pPr marL="0" indent="0">
              <a:buNone/>
            </a:pPr>
            <a:endParaRPr lang="en-CA" sz="2400" dirty="0" smtClean="0"/>
          </a:p>
          <a:p>
            <a:pPr marL="0" indent="0">
              <a:buNone/>
            </a:pPr>
            <a:endParaRPr lang="en-CA" dirty="0" smtClean="0"/>
          </a:p>
          <a:p>
            <a:pPr>
              <a:buFont typeface="Arial" charset="0"/>
              <a:buChar char="•"/>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2359476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999"/>
            <a:ext cx="6096000" cy="1313269"/>
          </a:xfrm>
        </p:spPr>
        <p:txBody>
          <a:bodyPr>
            <a:normAutofit/>
          </a:bodyPr>
          <a:lstStyle/>
          <a:p>
            <a:r>
              <a:rPr lang="en-CA" sz="4000" b="1" dirty="0">
                <a:solidFill>
                  <a:srgbClr val="00B050"/>
                </a:solidFill>
              </a:rPr>
              <a:t>Common </a:t>
            </a:r>
            <a:r>
              <a:rPr lang="en-CA" sz="4000" b="1" dirty="0" smtClean="0">
                <a:solidFill>
                  <a:srgbClr val="00B050"/>
                </a:solidFill>
              </a:rPr>
              <a:t>Law Considerations</a:t>
            </a:r>
            <a:endParaRPr lang="en-CA" sz="4000" dirty="0"/>
          </a:p>
        </p:txBody>
      </p:sp>
      <p:sp>
        <p:nvSpPr>
          <p:cNvPr id="3" name="Content Placeholder 2"/>
          <p:cNvSpPr>
            <a:spLocks noGrp="1"/>
          </p:cNvSpPr>
          <p:nvPr>
            <p:ph idx="1"/>
          </p:nvPr>
        </p:nvSpPr>
        <p:spPr>
          <a:xfrm>
            <a:off x="457200" y="2362200"/>
            <a:ext cx="8153400" cy="2971800"/>
          </a:xfrm>
        </p:spPr>
        <p:txBody>
          <a:bodyPr>
            <a:normAutofit/>
          </a:bodyPr>
          <a:lstStyle/>
          <a:p>
            <a:pPr>
              <a:buFont typeface="Arial" charset="0"/>
              <a:buChar char="•"/>
            </a:pPr>
            <a:r>
              <a:rPr lang="en-CA" sz="2000" i="1" dirty="0" smtClean="0"/>
              <a:t>Major v Phillips Electronics Ltd. </a:t>
            </a:r>
            <a:r>
              <a:rPr lang="en-CA" sz="2000" dirty="0" smtClean="0"/>
              <a:t>(2005) BCCA 170</a:t>
            </a:r>
          </a:p>
          <a:p>
            <a:pPr marL="0" indent="0">
              <a:buNone/>
            </a:pPr>
            <a:endParaRPr lang="en-CA" sz="2000" dirty="0" smtClean="0"/>
          </a:p>
          <a:p>
            <a:pPr>
              <a:buFont typeface="Arial" charset="0"/>
              <a:buChar char="•"/>
            </a:pPr>
            <a:r>
              <a:rPr lang="en-CA" sz="2000" dirty="0" smtClean="0"/>
              <a:t>The Court of Appeal held that the claim against the Vendor is not lost where the employee continues to work with the Purchaser</a:t>
            </a:r>
          </a:p>
          <a:p>
            <a:pPr marL="0" indent="0">
              <a:buNone/>
            </a:pPr>
            <a:endParaRPr lang="en-CA" sz="2000" dirty="0" smtClean="0"/>
          </a:p>
          <a:p>
            <a:pPr>
              <a:buFont typeface="Arial" charset="0"/>
              <a:buChar char="•"/>
            </a:pPr>
            <a:r>
              <a:rPr lang="en-CA" sz="2000" dirty="0" smtClean="0"/>
              <a:t>Employee accepted 17 weeks severance from the Vendor but pursued a claim even where the employee continued in the same job</a:t>
            </a:r>
          </a:p>
          <a:p>
            <a:pPr>
              <a:buFont typeface="Arial" charset="0"/>
              <a:buChar char="•"/>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4277338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5867400" cy="990600"/>
          </a:xfrm>
        </p:spPr>
        <p:txBody>
          <a:bodyPr>
            <a:normAutofit/>
          </a:bodyPr>
          <a:lstStyle/>
          <a:p>
            <a:r>
              <a:rPr lang="en-CA" sz="4000" b="1" dirty="0" smtClean="0">
                <a:solidFill>
                  <a:srgbClr val="00B050"/>
                </a:solidFill>
              </a:rPr>
              <a:t>Indemnities</a:t>
            </a:r>
            <a:endParaRPr lang="en-CA" sz="4000" b="1" dirty="0">
              <a:solidFill>
                <a:srgbClr val="00B050"/>
              </a:solidFill>
            </a:endParaRPr>
          </a:p>
        </p:txBody>
      </p:sp>
      <p:sp>
        <p:nvSpPr>
          <p:cNvPr id="3" name="Content Placeholder 2"/>
          <p:cNvSpPr>
            <a:spLocks noGrp="1"/>
          </p:cNvSpPr>
          <p:nvPr>
            <p:ph idx="1"/>
          </p:nvPr>
        </p:nvSpPr>
        <p:spPr>
          <a:xfrm>
            <a:off x="569243" y="2133600"/>
            <a:ext cx="7315200" cy="4431894"/>
          </a:xfrm>
        </p:spPr>
        <p:txBody>
          <a:bodyPr>
            <a:normAutofit/>
          </a:bodyPr>
          <a:lstStyle/>
          <a:p>
            <a:pPr>
              <a:buFont typeface="Arial" charset="0"/>
              <a:buChar char="•"/>
            </a:pPr>
            <a:r>
              <a:rPr lang="en-CA" sz="2000" dirty="0" smtClean="0"/>
              <a:t>Who is to assume liability for any outstanding claims; claims that might arise upon completion of the transaction;  and claims that may arise in the future?</a:t>
            </a:r>
          </a:p>
          <a:p>
            <a:pPr marL="0" indent="0">
              <a:buNone/>
            </a:pPr>
            <a:endParaRPr lang="en-CA" sz="2000" dirty="0" smtClean="0"/>
          </a:p>
          <a:p>
            <a:pPr>
              <a:buFont typeface="Arial" charset="0"/>
              <a:buChar char="•"/>
            </a:pPr>
            <a:r>
              <a:rPr lang="en-CA" sz="2000" dirty="0" smtClean="0"/>
              <a:t>What are the necessary representations and warrantees?</a:t>
            </a:r>
          </a:p>
          <a:p>
            <a:pPr marL="0" indent="0">
              <a:buNone/>
            </a:pPr>
            <a:endParaRPr lang="en-CA" sz="2000" dirty="0" smtClean="0"/>
          </a:p>
          <a:p>
            <a:pPr>
              <a:buFont typeface="Arial" charset="0"/>
              <a:buChar char="•"/>
            </a:pPr>
            <a:r>
              <a:rPr lang="en-CA" sz="2000" dirty="0" smtClean="0"/>
              <a:t>Due diligence is important in order to identify and understand the nature of liabilities being assumed by the Purchaser</a:t>
            </a:r>
          </a:p>
          <a:p>
            <a:pPr marL="0" indent="0">
              <a:buNone/>
            </a:pPr>
            <a:endParaRPr lang="en-CA" sz="2000" dirty="0" smtClean="0"/>
          </a:p>
          <a:p>
            <a:pPr>
              <a:buFont typeface="Arial" charset="0"/>
              <a:buChar char="•"/>
            </a:pPr>
            <a:r>
              <a:rPr lang="en-CA" sz="2000" dirty="0" smtClean="0"/>
              <a:t>WCB, Employment Standards Tribunal, Labour Relations Board and Human Rights Tribunal searches are all necessary in order to ensure that the Vendor is aware of outstanding claims</a:t>
            </a:r>
          </a:p>
          <a:p>
            <a:pPr>
              <a:buFont typeface="Arial" charset="0"/>
              <a:buChar char="•"/>
            </a:pPr>
            <a:endParaRPr lang="en-CA" sz="2800" dirty="0" smtClean="0"/>
          </a:p>
          <a:p>
            <a:pPr>
              <a:buFont typeface="Arial" charset="0"/>
              <a:buChar char="•"/>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126916"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4170970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257800" cy="1189038"/>
          </a:xfrm>
        </p:spPr>
        <p:txBody>
          <a:bodyPr/>
          <a:lstStyle/>
          <a:p>
            <a:r>
              <a:rPr lang="en-CA" b="1" dirty="0" smtClean="0">
                <a:solidFill>
                  <a:srgbClr val="00B050"/>
                </a:solidFill>
              </a:rPr>
              <a:t>Labour Relations</a:t>
            </a:r>
            <a:endParaRPr lang="en-CA" b="1" dirty="0">
              <a:solidFill>
                <a:srgbClr val="00B050"/>
              </a:solidFill>
            </a:endParaRPr>
          </a:p>
        </p:txBody>
      </p:sp>
      <p:sp>
        <p:nvSpPr>
          <p:cNvPr id="3" name="Content Placeholder 2"/>
          <p:cNvSpPr>
            <a:spLocks noGrp="1"/>
          </p:cNvSpPr>
          <p:nvPr>
            <p:ph idx="1"/>
          </p:nvPr>
        </p:nvSpPr>
        <p:spPr>
          <a:xfrm>
            <a:off x="381000" y="1981200"/>
            <a:ext cx="8001000" cy="4556860"/>
          </a:xfrm>
        </p:spPr>
        <p:txBody>
          <a:bodyPr>
            <a:noAutofit/>
          </a:bodyPr>
          <a:lstStyle/>
          <a:p>
            <a:pPr>
              <a:buFont typeface="Arial" charset="0"/>
              <a:buChar char="•"/>
            </a:pPr>
            <a:r>
              <a:rPr lang="en-CA" sz="2400" b="1" dirty="0" smtClean="0"/>
              <a:t>A transfer of business assets triggers </a:t>
            </a:r>
            <a:r>
              <a:rPr lang="en-CA" sz="2400" b="1" dirty="0"/>
              <a:t>s</a:t>
            </a:r>
            <a:r>
              <a:rPr lang="en-CA" sz="2400" b="1" dirty="0" smtClean="0"/>
              <a:t>. 54 of the </a:t>
            </a:r>
            <a:r>
              <a:rPr lang="en-CA" sz="2400" b="1" i="1" dirty="0" smtClean="0"/>
              <a:t>BC Labour Relations Code</a:t>
            </a:r>
          </a:p>
          <a:p>
            <a:pPr marL="0" indent="0">
              <a:buNone/>
            </a:pPr>
            <a:endParaRPr lang="en-CA" sz="2400" dirty="0" smtClean="0"/>
          </a:p>
          <a:p>
            <a:pPr marL="0" indent="0">
              <a:buNone/>
            </a:pPr>
            <a:r>
              <a:rPr lang="en-CA" sz="1800" b="1" dirty="0"/>
              <a:t>s</a:t>
            </a:r>
            <a:r>
              <a:rPr lang="en-CA" sz="1800" b="1" dirty="0" smtClean="0"/>
              <a:t>. 54 states:</a:t>
            </a:r>
          </a:p>
          <a:p>
            <a:pPr marL="514350" indent="-514350">
              <a:buAutoNum type="arabicParenBoth"/>
            </a:pPr>
            <a:r>
              <a:rPr lang="en-CA" sz="1800" b="1" dirty="0" smtClean="0"/>
              <a:t>If </a:t>
            </a:r>
            <a:r>
              <a:rPr lang="en-CA" sz="1800" b="1" dirty="0"/>
              <a:t>an employer introduces or intends to introduce a measure, </a:t>
            </a:r>
            <a:r>
              <a:rPr lang="en-CA" sz="1800" b="1" dirty="0" smtClean="0"/>
              <a:t>policy, practice </a:t>
            </a:r>
            <a:r>
              <a:rPr lang="en-CA" sz="1800" b="1" dirty="0"/>
              <a:t>or change that affects the terms, conditions or security </a:t>
            </a:r>
            <a:r>
              <a:rPr lang="en-CA" sz="1800" b="1" dirty="0" smtClean="0"/>
              <a:t>of employment </a:t>
            </a:r>
            <a:r>
              <a:rPr lang="en-CA" sz="1800" b="1" dirty="0"/>
              <a:t>of a significant number of employees to whom </a:t>
            </a:r>
            <a:r>
              <a:rPr lang="en-CA" sz="1800" b="1" dirty="0" smtClean="0"/>
              <a:t>a collective </a:t>
            </a:r>
            <a:r>
              <a:rPr lang="en-CA" sz="1800" b="1" dirty="0"/>
              <a:t>agreement applies</a:t>
            </a:r>
            <a:r>
              <a:rPr lang="en-CA" sz="1800" b="1" dirty="0" smtClean="0"/>
              <a:t>,</a:t>
            </a:r>
          </a:p>
          <a:p>
            <a:pPr marL="0" indent="0">
              <a:buNone/>
            </a:pPr>
            <a:endParaRPr lang="en-CA" sz="1800" dirty="0"/>
          </a:p>
          <a:p>
            <a:pPr marL="0" indent="0">
              <a:buNone/>
            </a:pPr>
            <a:r>
              <a:rPr lang="en-CA" sz="1800" b="1" dirty="0" smtClean="0"/>
              <a:t>	(</a:t>
            </a:r>
            <a:r>
              <a:rPr lang="en-CA" sz="1800" b="1" dirty="0"/>
              <a:t>a) the employer must give notice to the trade union that is </a:t>
            </a:r>
            <a:r>
              <a:rPr lang="en-CA" sz="1800" b="1" dirty="0" smtClean="0"/>
              <a:t>party to the</a:t>
            </a:r>
            <a:br>
              <a:rPr lang="en-CA" sz="1800" b="1" dirty="0" smtClean="0"/>
            </a:br>
            <a:r>
              <a:rPr lang="en-CA" sz="1800" b="1" dirty="0" smtClean="0"/>
              <a:t>                       </a:t>
            </a:r>
            <a:r>
              <a:rPr lang="en-CA" sz="1800" b="1" dirty="0"/>
              <a:t>collective agreement at least 60 days before the date </a:t>
            </a:r>
            <a:r>
              <a:rPr lang="en-CA" sz="1800" b="1" dirty="0" smtClean="0"/>
              <a:t>on which the</a:t>
            </a:r>
            <a:br>
              <a:rPr lang="en-CA" sz="1800" b="1" dirty="0" smtClean="0"/>
            </a:br>
            <a:r>
              <a:rPr lang="en-CA" sz="1800" b="1" dirty="0" smtClean="0"/>
              <a:t>                       </a:t>
            </a:r>
            <a:r>
              <a:rPr lang="en-CA" sz="1800" b="1" dirty="0"/>
              <a:t>measure, policy, practice or change is to </a:t>
            </a:r>
            <a:r>
              <a:rPr lang="en-CA" sz="1800" b="1" dirty="0" smtClean="0"/>
              <a:t>be effected</a:t>
            </a:r>
            <a:r>
              <a:rPr lang="en-CA" sz="1800" b="1" dirty="0"/>
              <a:t>, and</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039388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562600" cy="1189038"/>
          </a:xfrm>
        </p:spPr>
        <p:txBody>
          <a:bodyPr>
            <a:normAutofit fontScale="90000"/>
          </a:bodyPr>
          <a:lstStyle/>
          <a:p>
            <a:r>
              <a:rPr lang="en-CA" b="1" dirty="0">
                <a:solidFill>
                  <a:srgbClr val="00B050"/>
                </a:solidFill>
              </a:rPr>
              <a:t>Labour </a:t>
            </a:r>
            <a:r>
              <a:rPr lang="en-CA" b="1" dirty="0" smtClean="0">
                <a:solidFill>
                  <a:srgbClr val="00B050"/>
                </a:solidFill>
              </a:rPr>
              <a:t>Relations </a:t>
            </a:r>
            <a:r>
              <a:rPr lang="en-CA" b="1" dirty="0" err="1" smtClean="0">
                <a:solidFill>
                  <a:srgbClr val="00B050"/>
                </a:solidFill>
              </a:rPr>
              <a:t>cont</a:t>
            </a:r>
            <a:r>
              <a:rPr lang="en-CA" b="1" dirty="0" smtClean="0">
                <a:solidFill>
                  <a:srgbClr val="00B050"/>
                </a:solidFill>
              </a:rPr>
              <a:t> …</a:t>
            </a:r>
            <a:endParaRPr lang="en-CA" dirty="0"/>
          </a:p>
        </p:txBody>
      </p:sp>
      <p:sp>
        <p:nvSpPr>
          <p:cNvPr id="3" name="Content Placeholder 2"/>
          <p:cNvSpPr>
            <a:spLocks noGrp="1"/>
          </p:cNvSpPr>
          <p:nvPr>
            <p:ph idx="1"/>
          </p:nvPr>
        </p:nvSpPr>
        <p:spPr>
          <a:xfrm>
            <a:off x="457200" y="1828800"/>
            <a:ext cx="8229600" cy="4724400"/>
          </a:xfrm>
        </p:spPr>
        <p:txBody>
          <a:bodyPr>
            <a:normAutofit fontScale="55000" lnSpcReduction="20000"/>
          </a:bodyPr>
          <a:lstStyle/>
          <a:p>
            <a:pPr marL="0" indent="0">
              <a:buNone/>
            </a:pPr>
            <a:r>
              <a:rPr lang="en-CA" b="1" dirty="0"/>
              <a:t>(b) </a:t>
            </a:r>
            <a:r>
              <a:rPr lang="en-CA" b="1" dirty="0" smtClean="0"/>
              <a:t>after </a:t>
            </a:r>
            <a:r>
              <a:rPr lang="en-CA" b="1" dirty="0"/>
              <a:t>notice has been given, the employer and trade </a:t>
            </a:r>
            <a:r>
              <a:rPr lang="en-CA" b="1" dirty="0" smtClean="0"/>
              <a:t>union must </a:t>
            </a:r>
            <a:r>
              <a:rPr lang="en-CA" b="1" dirty="0"/>
              <a:t>meet, in good </a:t>
            </a:r>
            <a:r>
              <a:rPr lang="en-CA" b="1" dirty="0" smtClean="0"/>
              <a:t/>
            </a:r>
            <a:br>
              <a:rPr lang="en-CA" b="1" dirty="0" smtClean="0"/>
            </a:br>
            <a:r>
              <a:rPr lang="en-CA" b="1" dirty="0" smtClean="0"/>
              <a:t>      faith</a:t>
            </a:r>
            <a:r>
              <a:rPr lang="en-CA" b="1" dirty="0"/>
              <a:t>, and endeavour to develop </a:t>
            </a:r>
            <a:r>
              <a:rPr lang="en-CA" b="1" dirty="0" smtClean="0"/>
              <a:t>an adjustment </a:t>
            </a:r>
            <a:r>
              <a:rPr lang="en-CA" b="1" dirty="0"/>
              <a:t>plan, which may include </a:t>
            </a:r>
            <a:r>
              <a:rPr lang="en-CA" b="1" dirty="0" smtClean="0"/>
              <a:t/>
            </a:r>
            <a:br>
              <a:rPr lang="en-CA" b="1" dirty="0" smtClean="0"/>
            </a:br>
            <a:r>
              <a:rPr lang="en-CA" b="1" dirty="0" smtClean="0"/>
              <a:t>      provisions </a:t>
            </a:r>
            <a:r>
              <a:rPr lang="en-CA" b="1" dirty="0"/>
              <a:t>respecting </a:t>
            </a:r>
            <a:r>
              <a:rPr lang="en-CA" b="1" dirty="0" smtClean="0"/>
              <a:t>any of </a:t>
            </a:r>
            <a:r>
              <a:rPr lang="en-CA" b="1" dirty="0"/>
              <a:t>the following:</a:t>
            </a:r>
          </a:p>
          <a:p>
            <a:pPr marL="0" indent="0">
              <a:buNone/>
            </a:pPr>
            <a:endParaRPr lang="en-CA" b="1" dirty="0" smtClean="0"/>
          </a:p>
          <a:p>
            <a:pPr marL="0" indent="0">
              <a:buNone/>
            </a:pPr>
            <a:r>
              <a:rPr lang="en-CA" b="1" dirty="0" smtClean="0"/>
              <a:t>(</a:t>
            </a:r>
            <a:r>
              <a:rPr lang="en-CA" b="1" dirty="0" err="1"/>
              <a:t>i</a:t>
            </a:r>
            <a:r>
              <a:rPr lang="en-CA" b="1" dirty="0"/>
              <a:t>) consideration of alternatives to the proposed </a:t>
            </a:r>
            <a:r>
              <a:rPr lang="en-CA" b="1" dirty="0" smtClean="0"/>
              <a:t>measure, policy</a:t>
            </a:r>
            <a:r>
              <a:rPr lang="en-CA" b="1" dirty="0"/>
              <a:t>, practice </a:t>
            </a:r>
            <a:r>
              <a:rPr lang="en-CA" b="1" dirty="0" smtClean="0"/>
              <a:t>or </a:t>
            </a:r>
            <a:r>
              <a:rPr lang="en-CA" b="1" dirty="0"/>
              <a:t>change, </a:t>
            </a:r>
            <a:r>
              <a:rPr lang="en-CA" b="1" dirty="0" smtClean="0"/>
              <a:t/>
            </a:r>
            <a:br>
              <a:rPr lang="en-CA" b="1" dirty="0" smtClean="0"/>
            </a:br>
            <a:r>
              <a:rPr lang="en-CA" b="1" dirty="0" smtClean="0"/>
              <a:t>     including </a:t>
            </a:r>
            <a:r>
              <a:rPr lang="en-CA" b="1" dirty="0"/>
              <a:t>amendment </a:t>
            </a:r>
            <a:r>
              <a:rPr lang="en-CA" b="1" dirty="0" smtClean="0"/>
              <a:t>of provisions </a:t>
            </a:r>
            <a:r>
              <a:rPr lang="en-CA" b="1" dirty="0"/>
              <a:t>in the collective agreement;</a:t>
            </a:r>
          </a:p>
          <a:p>
            <a:pPr marL="0" indent="0">
              <a:buNone/>
            </a:pPr>
            <a:endParaRPr lang="en-CA" b="1" dirty="0" smtClean="0"/>
          </a:p>
          <a:p>
            <a:pPr marL="0" indent="0">
              <a:buNone/>
            </a:pPr>
            <a:r>
              <a:rPr lang="en-CA" b="1" dirty="0" smtClean="0"/>
              <a:t>(</a:t>
            </a:r>
            <a:r>
              <a:rPr lang="en-CA" b="1" dirty="0"/>
              <a:t>ii) human resource planning and employee </a:t>
            </a:r>
            <a:r>
              <a:rPr lang="en-CA" b="1" dirty="0" smtClean="0"/>
              <a:t>counselling and </a:t>
            </a:r>
            <a:r>
              <a:rPr lang="en-CA" b="1" dirty="0"/>
              <a:t>retraining;</a:t>
            </a:r>
          </a:p>
          <a:p>
            <a:pPr marL="0" indent="0">
              <a:buNone/>
            </a:pPr>
            <a:endParaRPr lang="en-CA" b="1" dirty="0" smtClean="0"/>
          </a:p>
          <a:p>
            <a:pPr marL="0" indent="0">
              <a:buNone/>
            </a:pPr>
            <a:r>
              <a:rPr lang="en-CA" b="1" dirty="0" smtClean="0"/>
              <a:t>(</a:t>
            </a:r>
            <a:r>
              <a:rPr lang="en-CA" b="1" dirty="0"/>
              <a:t>iii) notice of termination;</a:t>
            </a:r>
          </a:p>
          <a:p>
            <a:pPr marL="0" indent="0">
              <a:buNone/>
            </a:pPr>
            <a:endParaRPr lang="en-CA" b="1" dirty="0"/>
          </a:p>
          <a:p>
            <a:pPr marL="0" indent="0">
              <a:buNone/>
            </a:pPr>
            <a:r>
              <a:rPr lang="en-CA" b="1" dirty="0" smtClean="0"/>
              <a:t>(</a:t>
            </a:r>
            <a:r>
              <a:rPr lang="en-CA" b="1" dirty="0"/>
              <a:t>iv) severance pay;</a:t>
            </a:r>
          </a:p>
          <a:p>
            <a:pPr marL="0" indent="0">
              <a:buNone/>
            </a:pPr>
            <a:endParaRPr lang="en-CA" b="1" dirty="0" smtClean="0"/>
          </a:p>
          <a:p>
            <a:pPr marL="0" indent="0">
              <a:buNone/>
            </a:pPr>
            <a:r>
              <a:rPr lang="en-CA" b="1" dirty="0" smtClean="0"/>
              <a:t>(</a:t>
            </a:r>
            <a:r>
              <a:rPr lang="en-CA" b="1" dirty="0"/>
              <a:t>v) entitlement to pension and other benefits including </a:t>
            </a:r>
            <a:r>
              <a:rPr lang="en-CA" b="1" dirty="0" smtClean="0"/>
              <a:t>early retirement benefits</a:t>
            </a:r>
            <a:r>
              <a:rPr lang="en-CA" b="1" dirty="0"/>
              <a:t>;</a:t>
            </a:r>
          </a:p>
          <a:p>
            <a:pPr marL="0" indent="0">
              <a:buNone/>
            </a:pPr>
            <a:endParaRPr lang="en-CA" b="1" dirty="0" smtClean="0"/>
          </a:p>
          <a:p>
            <a:pPr marL="0" indent="0">
              <a:buNone/>
            </a:pPr>
            <a:r>
              <a:rPr lang="en-CA" b="1" dirty="0" smtClean="0"/>
              <a:t>(</a:t>
            </a:r>
            <a:r>
              <a:rPr lang="en-CA" b="1" dirty="0"/>
              <a:t>vi) a bipartite process for overseeing the implementation </a:t>
            </a:r>
            <a:r>
              <a:rPr lang="en-CA" b="1" dirty="0" smtClean="0"/>
              <a:t>of the </a:t>
            </a:r>
            <a:r>
              <a:rPr lang="en-CA" b="1" dirty="0"/>
              <a:t>adjustment </a:t>
            </a:r>
            <a:r>
              <a:rPr lang="en-CA" b="1" dirty="0" smtClean="0"/>
              <a:t>plan</a:t>
            </a:r>
            <a:endParaRPr lang="en-CA"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421008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791200" cy="884238"/>
          </a:xfrm>
        </p:spPr>
        <p:txBody>
          <a:bodyPr>
            <a:normAutofit/>
          </a:bodyPr>
          <a:lstStyle/>
          <a:p>
            <a:r>
              <a:rPr lang="en-CA" sz="4000" b="1" dirty="0">
                <a:solidFill>
                  <a:srgbClr val="00B050"/>
                </a:solidFill>
              </a:rPr>
              <a:t>Labour Relations </a:t>
            </a:r>
            <a:r>
              <a:rPr lang="en-CA" sz="4000" b="1" dirty="0" err="1">
                <a:solidFill>
                  <a:srgbClr val="00B050"/>
                </a:solidFill>
              </a:rPr>
              <a:t>cont</a:t>
            </a:r>
            <a:r>
              <a:rPr lang="en-CA" sz="4000" b="1" dirty="0">
                <a:solidFill>
                  <a:srgbClr val="00B050"/>
                </a:solidFill>
              </a:rPr>
              <a:t> …</a:t>
            </a:r>
            <a:endParaRPr lang="en-CA" sz="4000" dirty="0"/>
          </a:p>
        </p:txBody>
      </p:sp>
      <p:sp>
        <p:nvSpPr>
          <p:cNvPr id="3" name="Content Placeholder 2"/>
          <p:cNvSpPr>
            <a:spLocks noGrp="1"/>
          </p:cNvSpPr>
          <p:nvPr>
            <p:ph idx="1"/>
          </p:nvPr>
        </p:nvSpPr>
        <p:spPr>
          <a:xfrm>
            <a:off x="304800" y="2514600"/>
            <a:ext cx="8153400" cy="3048000"/>
          </a:xfrm>
        </p:spPr>
        <p:txBody>
          <a:bodyPr>
            <a:normAutofit/>
          </a:bodyPr>
          <a:lstStyle/>
          <a:p>
            <a:pPr marL="0" indent="0">
              <a:buNone/>
            </a:pPr>
            <a:r>
              <a:rPr lang="en-CA" sz="2000" b="1" dirty="0"/>
              <a:t>(2) </a:t>
            </a:r>
            <a:r>
              <a:rPr lang="en-CA" sz="2000" b="1" dirty="0" smtClean="0"/>
              <a:t>If</a:t>
            </a:r>
            <a:r>
              <a:rPr lang="en-CA" sz="2000" b="1" dirty="0"/>
              <a:t>, after meeting in accordance with subsection (1), the parties </a:t>
            </a:r>
            <a:r>
              <a:rPr lang="en-CA" sz="2000" b="1" dirty="0" smtClean="0"/>
              <a:t>have </a:t>
            </a:r>
            <a:br>
              <a:rPr lang="en-CA" sz="2000" b="1" dirty="0" smtClean="0"/>
            </a:br>
            <a:r>
              <a:rPr lang="en-CA" sz="2000" b="1" dirty="0" smtClean="0"/>
              <a:t>      agreed </a:t>
            </a:r>
            <a:r>
              <a:rPr lang="en-CA" sz="2000" b="1" dirty="0"/>
              <a:t>to an adjustment plan, it is enforceable as if it were part </a:t>
            </a:r>
            <a:r>
              <a:rPr lang="en-CA" sz="2000" b="1" dirty="0" smtClean="0"/>
              <a:t>of the </a:t>
            </a:r>
            <a:br>
              <a:rPr lang="en-CA" sz="2000" b="1" dirty="0" smtClean="0"/>
            </a:br>
            <a:r>
              <a:rPr lang="en-CA" sz="2000" b="1" dirty="0" smtClean="0"/>
              <a:t>      collective </a:t>
            </a:r>
            <a:r>
              <a:rPr lang="en-CA" sz="2000" b="1" dirty="0"/>
              <a:t>agreement between the employer and the trade </a:t>
            </a:r>
            <a:r>
              <a:rPr lang="en-CA" sz="2000" b="1" dirty="0" smtClean="0"/>
              <a:t>union</a:t>
            </a:r>
            <a:endParaRPr lang="en-CA" sz="2000" b="1" dirty="0"/>
          </a:p>
          <a:p>
            <a:pPr marL="0" indent="0">
              <a:buNone/>
            </a:pPr>
            <a:endParaRPr lang="en-CA" sz="2000" b="1" dirty="0" smtClean="0"/>
          </a:p>
          <a:p>
            <a:pPr marL="0" indent="0">
              <a:buNone/>
            </a:pPr>
            <a:r>
              <a:rPr lang="en-CA" sz="2000" b="1" dirty="0" smtClean="0"/>
              <a:t>(</a:t>
            </a:r>
            <a:r>
              <a:rPr lang="en-CA" sz="2000" b="1" dirty="0"/>
              <a:t>3) Subsections (1) and (2) do not apply to the termination of </a:t>
            </a:r>
            <a:r>
              <a:rPr lang="en-CA" sz="2000" b="1" dirty="0" smtClean="0"/>
              <a:t>the</a:t>
            </a:r>
            <a:br>
              <a:rPr lang="en-CA" sz="2000" b="1" dirty="0" smtClean="0"/>
            </a:br>
            <a:r>
              <a:rPr lang="en-CA" sz="2000" b="1" dirty="0" smtClean="0"/>
              <a:t>      employment </a:t>
            </a:r>
            <a:r>
              <a:rPr lang="en-CA" sz="2000" b="1" dirty="0"/>
              <a:t>of employees exempted by section 65 of </a:t>
            </a:r>
            <a:r>
              <a:rPr lang="en-CA" sz="2000" b="1" dirty="0" smtClean="0"/>
              <a:t>the Employment </a:t>
            </a:r>
            <a:br>
              <a:rPr lang="en-CA" sz="2000" b="1" dirty="0" smtClean="0"/>
            </a:br>
            <a:r>
              <a:rPr lang="en-CA" sz="2000" b="1" dirty="0" smtClean="0"/>
              <a:t>      Standards </a:t>
            </a:r>
            <a:r>
              <a:rPr lang="en-CA" sz="2000" b="1" dirty="0"/>
              <a:t>Act from the application of section 64 of </a:t>
            </a:r>
            <a:r>
              <a:rPr lang="en-CA" sz="2000" b="1" dirty="0" smtClean="0"/>
              <a:t>that Act</a:t>
            </a:r>
            <a:endParaRPr lang="en-CA" sz="20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364918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23373"/>
            <a:ext cx="5334000" cy="960438"/>
          </a:xfrm>
        </p:spPr>
        <p:txBody>
          <a:bodyPr>
            <a:normAutofit/>
          </a:bodyPr>
          <a:lstStyle/>
          <a:p>
            <a:r>
              <a:rPr lang="en-CA" sz="4000" b="1" dirty="0" smtClean="0">
                <a:solidFill>
                  <a:srgbClr val="00B050"/>
                </a:solidFill>
              </a:rPr>
              <a:t>Labour Relations </a:t>
            </a:r>
            <a:r>
              <a:rPr lang="en-CA" sz="4000" b="1" dirty="0" err="1" smtClean="0">
                <a:solidFill>
                  <a:srgbClr val="00B050"/>
                </a:solidFill>
              </a:rPr>
              <a:t>cont</a:t>
            </a:r>
            <a:r>
              <a:rPr lang="en-CA" sz="4000" b="1" dirty="0" smtClean="0">
                <a:solidFill>
                  <a:srgbClr val="00B050"/>
                </a:solidFill>
              </a:rPr>
              <a:t> …</a:t>
            </a:r>
            <a:endParaRPr lang="en-CA" sz="4000" b="1" dirty="0">
              <a:solidFill>
                <a:srgbClr val="00B050"/>
              </a:solidFill>
            </a:endParaRPr>
          </a:p>
        </p:txBody>
      </p:sp>
      <p:sp>
        <p:nvSpPr>
          <p:cNvPr id="3" name="Content Placeholder 2"/>
          <p:cNvSpPr>
            <a:spLocks noGrp="1"/>
          </p:cNvSpPr>
          <p:nvPr>
            <p:ph idx="1"/>
          </p:nvPr>
        </p:nvSpPr>
        <p:spPr>
          <a:xfrm>
            <a:off x="914400" y="1981200"/>
            <a:ext cx="7696200" cy="4038600"/>
          </a:xfrm>
        </p:spPr>
        <p:txBody>
          <a:bodyPr>
            <a:normAutofit/>
          </a:bodyPr>
          <a:lstStyle/>
          <a:p>
            <a:pPr>
              <a:buFont typeface="Arial" charset="0"/>
              <a:buChar char="•"/>
            </a:pPr>
            <a:r>
              <a:rPr lang="en-CA" sz="2000" dirty="0" smtClean="0"/>
              <a:t>60 days notice to the Union</a:t>
            </a:r>
          </a:p>
          <a:p>
            <a:pPr>
              <a:buFont typeface="Arial" charset="0"/>
              <a:buChar char="•"/>
            </a:pPr>
            <a:r>
              <a:rPr lang="en-CA" sz="2000" dirty="0" smtClean="0"/>
              <a:t>Good faith negotiations</a:t>
            </a:r>
          </a:p>
          <a:p>
            <a:pPr>
              <a:buFont typeface="Arial" charset="0"/>
              <a:buChar char="•"/>
            </a:pPr>
            <a:r>
              <a:rPr lang="en-CA" sz="2000" dirty="0" smtClean="0"/>
              <a:t>An adjustment plan to address:</a:t>
            </a:r>
          </a:p>
          <a:p>
            <a:pPr>
              <a:buFont typeface="Arial" charset="0"/>
              <a:buChar char="•"/>
            </a:pPr>
            <a:endParaRPr lang="en-CA" sz="2000" dirty="0" smtClean="0"/>
          </a:p>
          <a:p>
            <a:pPr marL="0" indent="0">
              <a:buNone/>
            </a:pPr>
            <a:r>
              <a:rPr lang="en-CA" sz="2000" dirty="0"/>
              <a:t>	</a:t>
            </a:r>
            <a:r>
              <a:rPr lang="en-CA" sz="2000" dirty="0" smtClean="0"/>
              <a:t>(a)	alternatives to change</a:t>
            </a:r>
          </a:p>
          <a:p>
            <a:pPr marL="0" indent="0">
              <a:buNone/>
            </a:pPr>
            <a:r>
              <a:rPr lang="en-CA" sz="2000" dirty="0"/>
              <a:t>	</a:t>
            </a:r>
            <a:r>
              <a:rPr lang="en-CA" sz="2000" dirty="0" smtClean="0"/>
              <a:t>(b) 	timing of the change</a:t>
            </a:r>
          </a:p>
          <a:p>
            <a:pPr marL="0" indent="0">
              <a:buNone/>
            </a:pPr>
            <a:r>
              <a:rPr lang="en-CA" sz="2000" dirty="0"/>
              <a:t>	</a:t>
            </a:r>
            <a:r>
              <a:rPr lang="en-CA" sz="2000" dirty="0" smtClean="0"/>
              <a:t>(c)	notice of termination</a:t>
            </a:r>
          </a:p>
          <a:p>
            <a:pPr marL="0" indent="0">
              <a:buNone/>
            </a:pPr>
            <a:r>
              <a:rPr lang="en-CA" sz="2000" dirty="0"/>
              <a:t>	</a:t>
            </a:r>
            <a:r>
              <a:rPr lang="en-CA" sz="2000" dirty="0" smtClean="0"/>
              <a:t>(d)	severance pay</a:t>
            </a:r>
          </a:p>
          <a:p>
            <a:pPr marL="0" indent="0">
              <a:buNone/>
            </a:pPr>
            <a:r>
              <a:rPr lang="en-CA" sz="2000" dirty="0"/>
              <a:t>	</a:t>
            </a:r>
            <a:r>
              <a:rPr lang="en-CA" sz="2000" dirty="0" smtClean="0"/>
              <a:t>(e)	entitlement to pensions and retirement benefits</a:t>
            </a:r>
          </a:p>
          <a:p>
            <a:pPr marL="0" indent="0">
              <a:buNone/>
            </a:pPr>
            <a:r>
              <a:rPr lang="en-CA" sz="2000" dirty="0"/>
              <a:t>	</a:t>
            </a:r>
            <a:r>
              <a:rPr lang="en-CA" sz="2000" dirty="0" smtClean="0"/>
              <a:t>(f)	process for implementation of adjustment plan</a:t>
            </a:r>
          </a:p>
          <a:p>
            <a:pPr marL="0" indent="0">
              <a:buNone/>
            </a:pPr>
            <a:endParaRPr lang="en-CA"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915320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305800" cy="4858931"/>
          </a:xfrm>
        </p:spPr>
        <p:txBody>
          <a:bodyPr>
            <a:noAutofit/>
          </a:bodyPr>
          <a:lstStyle/>
          <a:p>
            <a:pPr marL="0" indent="0">
              <a:lnSpc>
                <a:spcPct val="150000"/>
              </a:lnSpc>
              <a:buNone/>
            </a:pPr>
            <a:endParaRPr lang="en-CA" sz="1800" dirty="0"/>
          </a:p>
          <a:p>
            <a:pPr>
              <a:lnSpc>
                <a:spcPct val="150000"/>
              </a:lnSpc>
              <a:buFontTx/>
              <a:buChar char="-"/>
            </a:pPr>
            <a:r>
              <a:rPr lang="en-CA" sz="2000" dirty="0"/>
              <a:t>T</a:t>
            </a:r>
            <a:r>
              <a:rPr lang="en-CA" sz="2000" dirty="0" smtClean="0"/>
              <a:t>he nature of transactions</a:t>
            </a:r>
          </a:p>
          <a:p>
            <a:pPr>
              <a:lnSpc>
                <a:spcPct val="150000"/>
              </a:lnSpc>
              <a:buFontTx/>
              <a:buChar char="-"/>
            </a:pPr>
            <a:r>
              <a:rPr lang="en-CA" sz="2000" dirty="0" err="1"/>
              <a:t>S</a:t>
            </a:r>
            <a:r>
              <a:rPr lang="en-CA" sz="2000" dirty="0" err="1" smtClean="0"/>
              <a:t>uccessorship</a:t>
            </a:r>
            <a:endParaRPr lang="en-CA" sz="2000" dirty="0" smtClean="0"/>
          </a:p>
          <a:p>
            <a:pPr>
              <a:lnSpc>
                <a:spcPct val="150000"/>
              </a:lnSpc>
              <a:buFontTx/>
              <a:buChar char="-"/>
            </a:pPr>
            <a:r>
              <a:rPr lang="en-CA" sz="2000" dirty="0" smtClean="0"/>
              <a:t>Indemnities</a:t>
            </a:r>
          </a:p>
          <a:p>
            <a:pPr>
              <a:lnSpc>
                <a:spcPct val="150000"/>
              </a:lnSpc>
              <a:buFontTx/>
              <a:buChar char="-"/>
            </a:pPr>
            <a:r>
              <a:rPr lang="en-CA" sz="2000" dirty="0" smtClean="0"/>
              <a:t>Labour </a:t>
            </a:r>
            <a:r>
              <a:rPr lang="en-CA" sz="2000" dirty="0"/>
              <a:t>r</a:t>
            </a:r>
            <a:r>
              <a:rPr lang="en-CA" sz="2000" dirty="0" smtClean="0"/>
              <a:t>elations </a:t>
            </a:r>
            <a:r>
              <a:rPr lang="en-CA" sz="2000" dirty="0"/>
              <a:t>r</a:t>
            </a:r>
            <a:r>
              <a:rPr lang="en-CA" sz="2000" dirty="0" smtClean="0"/>
              <a:t>equirements – s. 54</a:t>
            </a:r>
          </a:p>
          <a:p>
            <a:pPr>
              <a:lnSpc>
                <a:spcPct val="150000"/>
              </a:lnSpc>
              <a:buFontTx/>
              <a:buChar char="-"/>
            </a:pPr>
            <a:r>
              <a:rPr lang="en-CA" sz="2000" i="1" dirty="0" smtClean="0"/>
              <a:t>Employment Standards Act </a:t>
            </a:r>
            <a:r>
              <a:rPr lang="en-CA" sz="2000" dirty="0" smtClean="0"/>
              <a:t>– Group Termination</a:t>
            </a:r>
          </a:p>
          <a:p>
            <a:pPr>
              <a:lnSpc>
                <a:spcPct val="150000"/>
              </a:lnSpc>
              <a:buFontTx/>
              <a:buChar char="-"/>
            </a:pPr>
            <a:r>
              <a:rPr lang="en-CA" sz="2000" dirty="0" smtClean="0"/>
              <a:t>Penalties for Non-compliance</a:t>
            </a:r>
          </a:p>
          <a:p>
            <a:pPr>
              <a:lnSpc>
                <a:spcPct val="150000"/>
              </a:lnSpc>
              <a:buFontTx/>
              <a:buChar char="-"/>
            </a:pPr>
            <a:r>
              <a:rPr lang="en-CA" sz="2000" dirty="0" smtClean="0"/>
              <a:t>Privacy Legislation</a:t>
            </a:r>
          </a:p>
          <a:p>
            <a:pPr>
              <a:buFontTx/>
              <a:buChar char="-"/>
            </a:pPr>
            <a:endParaRPr lang="en-CA" sz="2400" b="1" dirty="0" smtClean="0"/>
          </a:p>
          <a:p>
            <a:pPr marL="0" indent="0">
              <a:buNone/>
            </a:pPr>
            <a:endParaRPr lang="en-CA" sz="2400" b="1" dirty="0" smtClean="0"/>
          </a:p>
          <a:p>
            <a:pPr marL="0" indent="0">
              <a:buNone/>
            </a:pPr>
            <a:endParaRPr lang="en-CA" sz="2000" b="1" dirty="0"/>
          </a:p>
          <a:p>
            <a:pPr marL="0" indent="0" algn="ctr">
              <a:buNone/>
            </a:pPr>
            <a:endParaRPr lang="en-CA" sz="4000" b="1" dirty="0">
              <a:solidFill>
                <a:srgbClr val="00B050"/>
              </a:solidFill>
              <a:ea typeface="+mj-ea"/>
              <a:cs typeface="+mj-cs"/>
            </a:endParaRPr>
          </a:p>
          <a:p>
            <a:pPr marL="0" indent="0" algn="ctr">
              <a:buNone/>
            </a:pPr>
            <a:endParaRPr lang="en-CA" sz="40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pPr lvl="0"/>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solidFill>
                <a:prstClr val="black"/>
              </a:solidFill>
            </a:endParaRPr>
          </a:p>
        </p:txBody>
      </p:sp>
      <p:sp>
        <p:nvSpPr>
          <p:cNvPr id="10" name="TextBox 9"/>
          <p:cNvSpPr txBox="1"/>
          <p:nvPr/>
        </p:nvSpPr>
        <p:spPr>
          <a:xfrm>
            <a:off x="381000" y="457200"/>
            <a:ext cx="4953000" cy="707886"/>
          </a:xfrm>
          <a:prstGeom prst="rect">
            <a:avLst/>
          </a:prstGeom>
          <a:noFill/>
        </p:spPr>
        <p:txBody>
          <a:bodyPr wrap="square" rtlCol="0">
            <a:spAutoFit/>
          </a:bodyPr>
          <a:lstStyle/>
          <a:p>
            <a:pPr algn="ctr"/>
            <a:r>
              <a:rPr lang="en-CA" sz="4000" b="1" dirty="0">
                <a:solidFill>
                  <a:srgbClr val="00B050"/>
                </a:solidFill>
              </a:rPr>
              <a:t>Introduction</a:t>
            </a:r>
          </a:p>
        </p:txBody>
      </p:sp>
    </p:spTree>
    <p:extLst>
      <p:ext uri="{BB962C8B-B14F-4D97-AF65-F5344CB8AC3E}">
        <p14:creationId xmlns:p14="http://schemas.microsoft.com/office/powerpoint/2010/main" val="3362899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791200" cy="960438"/>
          </a:xfrm>
        </p:spPr>
        <p:txBody>
          <a:bodyPr>
            <a:normAutofit/>
          </a:bodyPr>
          <a:lstStyle/>
          <a:p>
            <a:r>
              <a:rPr lang="en-CA" sz="4000" b="1" dirty="0" smtClean="0">
                <a:solidFill>
                  <a:srgbClr val="00B050"/>
                </a:solidFill>
              </a:rPr>
              <a:t>Labour Relations </a:t>
            </a:r>
            <a:r>
              <a:rPr lang="en-CA" sz="4000" b="1" dirty="0" err="1" smtClean="0">
                <a:solidFill>
                  <a:srgbClr val="00B050"/>
                </a:solidFill>
              </a:rPr>
              <a:t>cont</a:t>
            </a:r>
            <a:r>
              <a:rPr lang="en-CA" sz="4000" b="1" dirty="0" smtClean="0">
                <a:solidFill>
                  <a:srgbClr val="00B050"/>
                </a:solidFill>
              </a:rPr>
              <a:t> …</a:t>
            </a:r>
            <a:endParaRPr lang="en-CA" sz="4000" b="1" dirty="0">
              <a:solidFill>
                <a:srgbClr val="00B050"/>
              </a:solidFill>
            </a:endParaRPr>
          </a:p>
        </p:txBody>
      </p:sp>
      <p:sp>
        <p:nvSpPr>
          <p:cNvPr id="3" name="Content Placeholder 2"/>
          <p:cNvSpPr>
            <a:spLocks noGrp="1"/>
          </p:cNvSpPr>
          <p:nvPr>
            <p:ph idx="1"/>
          </p:nvPr>
        </p:nvSpPr>
        <p:spPr>
          <a:xfrm>
            <a:off x="381000" y="2362200"/>
            <a:ext cx="8229600" cy="2438400"/>
          </a:xfrm>
        </p:spPr>
        <p:txBody>
          <a:bodyPr>
            <a:normAutofit/>
          </a:bodyPr>
          <a:lstStyle/>
          <a:p>
            <a:pPr>
              <a:buFont typeface="Arial" charset="0"/>
              <a:buChar char="•"/>
            </a:pPr>
            <a:r>
              <a:rPr lang="en-CA" sz="2000" dirty="0" smtClean="0"/>
              <a:t>Board has jurisdiction to award damages for breach of s.54</a:t>
            </a:r>
          </a:p>
          <a:p>
            <a:pPr marL="0" indent="0">
              <a:buNone/>
            </a:pPr>
            <a:endParaRPr lang="en-CA" sz="2000" dirty="0" smtClean="0"/>
          </a:p>
          <a:p>
            <a:pPr>
              <a:buFont typeface="Arial" charset="0"/>
              <a:buChar char="•"/>
            </a:pPr>
            <a:r>
              <a:rPr lang="en-CA" sz="2000" dirty="0" smtClean="0"/>
              <a:t>The Board may also have jurisdiction to delay a sale or removal of assets where there is evidence of a breach of </a:t>
            </a:r>
            <a:r>
              <a:rPr lang="en-CA" sz="2000" dirty="0"/>
              <a:t>s</a:t>
            </a:r>
            <a:r>
              <a:rPr lang="en-CA" sz="2000" dirty="0" smtClean="0"/>
              <a:t>. 54</a:t>
            </a:r>
          </a:p>
          <a:p>
            <a:pPr marL="0" indent="0">
              <a:buNone/>
            </a:pPr>
            <a:endParaRPr lang="en-CA" sz="2000" dirty="0" smtClean="0"/>
          </a:p>
          <a:p>
            <a:pPr>
              <a:buFont typeface="Arial" charset="0"/>
              <a:buChar char="•"/>
            </a:pPr>
            <a:r>
              <a:rPr lang="en-CA" sz="2000" dirty="0" smtClean="0"/>
              <a:t>See </a:t>
            </a:r>
            <a:r>
              <a:rPr lang="en-CA" sz="2000" i="1" dirty="0" smtClean="0"/>
              <a:t>Money’s Mushrooms Ltd.</a:t>
            </a:r>
            <a:r>
              <a:rPr lang="en-CA" sz="2000" dirty="0" smtClean="0"/>
              <a:t>,</a:t>
            </a:r>
            <a:r>
              <a:rPr lang="en-CA" sz="2000" i="1" dirty="0" smtClean="0"/>
              <a:t> </a:t>
            </a:r>
            <a:r>
              <a:rPr lang="en-CA" sz="2000" dirty="0" smtClean="0"/>
              <a:t>BCLRB Decision No. 369/2005</a:t>
            </a:r>
            <a:endParaRPr lang="en-CA"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a:xfrm>
            <a:off x="6553200" y="6324600"/>
            <a:ext cx="2133600" cy="365125"/>
          </a:xfrm>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38922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6501"/>
            <a:ext cx="4953000" cy="1341438"/>
          </a:xfrm>
        </p:spPr>
        <p:txBody>
          <a:bodyPr>
            <a:normAutofit/>
          </a:bodyPr>
          <a:lstStyle/>
          <a:p>
            <a:r>
              <a:rPr lang="en-CA" sz="4000" b="1" dirty="0" smtClean="0">
                <a:solidFill>
                  <a:srgbClr val="00B050"/>
                </a:solidFill>
              </a:rPr>
              <a:t>Labour Relations</a:t>
            </a:r>
            <a:endParaRPr lang="en-CA" sz="4000" b="1" dirty="0">
              <a:solidFill>
                <a:srgbClr val="00B050"/>
              </a:solidFill>
            </a:endParaRPr>
          </a:p>
        </p:txBody>
      </p:sp>
      <p:sp>
        <p:nvSpPr>
          <p:cNvPr id="3" name="Content Placeholder 2"/>
          <p:cNvSpPr>
            <a:spLocks noGrp="1"/>
          </p:cNvSpPr>
          <p:nvPr>
            <p:ph idx="1"/>
          </p:nvPr>
        </p:nvSpPr>
        <p:spPr>
          <a:xfrm>
            <a:off x="457200" y="2438400"/>
            <a:ext cx="7772400" cy="2909996"/>
          </a:xfrm>
        </p:spPr>
        <p:txBody>
          <a:bodyPr>
            <a:normAutofit lnSpcReduction="10000"/>
          </a:bodyPr>
          <a:lstStyle/>
          <a:p>
            <a:pPr>
              <a:buFont typeface="Arial" charset="0"/>
              <a:buChar char="•"/>
            </a:pPr>
            <a:r>
              <a:rPr lang="en-CA" sz="2000" dirty="0" smtClean="0"/>
              <a:t>There is no provision under the </a:t>
            </a:r>
            <a:r>
              <a:rPr lang="en-CA" sz="2000" i="1" dirty="0" smtClean="0"/>
              <a:t>Canada Labour Code </a:t>
            </a:r>
            <a:r>
              <a:rPr lang="en-CA" sz="2000" dirty="0" smtClean="0"/>
              <a:t>for notice to be given to a trade union that is comparable to s. 54 of the </a:t>
            </a:r>
            <a:r>
              <a:rPr lang="en-CA" sz="2000" i="1" dirty="0" smtClean="0"/>
              <a:t>BC Labour Relations Code </a:t>
            </a:r>
          </a:p>
          <a:p>
            <a:pPr marL="0" indent="0">
              <a:buNone/>
            </a:pPr>
            <a:endParaRPr lang="en-CA" sz="2000" i="1" dirty="0"/>
          </a:p>
          <a:p>
            <a:pPr>
              <a:buFont typeface="Arial" charset="0"/>
              <a:buChar char="•"/>
            </a:pPr>
            <a:r>
              <a:rPr lang="en-CA" sz="2000" dirty="0" smtClean="0"/>
              <a:t>The collective agreement may have provisions relating to the sale or transfer of business that will need to be reviewed</a:t>
            </a:r>
            <a:br>
              <a:rPr lang="en-CA" sz="2000" dirty="0" smtClean="0"/>
            </a:br>
            <a:endParaRPr lang="en-CA" sz="2000" dirty="0" smtClean="0"/>
          </a:p>
          <a:p>
            <a:pPr>
              <a:buFont typeface="Arial" charset="0"/>
              <a:buChar char="•"/>
            </a:pPr>
            <a:r>
              <a:rPr lang="en-CA" sz="2000" dirty="0" err="1" smtClean="0"/>
              <a:t>Verrin</a:t>
            </a:r>
            <a:r>
              <a:rPr lang="en-CA" sz="2000" dirty="0" smtClean="0"/>
              <a:t> rights – has the bargaining unit employee agreed to accept employment with the Purchaser?</a:t>
            </a:r>
          </a:p>
          <a:p>
            <a:pPr marL="0" indent="0">
              <a:buNone/>
            </a:pPr>
            <a:endParaRPr lang="en-CA" sz="2000" dirty="0" smtClean="0"/>
          </a:p>
          <a:p>
            <a:pPr marL="0" indent="0">
              <a:buNone/>
            </a:pPr>
            <a:endParaRPr lang="en-CA" sz="2000" i="1" dirty="0" smtClean="0"/>
          </a:p>
          <a:p>
            <a:pPr marL="0" indent="0">
              <a:buNone/>
            </a:pPr>
            <a:endParaRPr lang="en-CA" sz="2000" i="1" dirty="0" smtClean="0"/>
          </a:p>
          <a:p>
            <a:pPr marL="0" indent="0">
              <a:buNone/>
            </a:pPr>
            <a:endParaRPr lang="en-CA" sz="3600" dirty="0" smtClean="0">
              <a:latin typeface="Helvetica"/>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575523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096000" cy="1112838"/>
          </a:xfrm>
        </p:spPr>
        <p:txBody>
          <a:bodyPr>
            <a:normAutofit/>
          </a:bodyPr>
          <a:lstStyle/>
          <a:p>
            <a:r>
              <a:rPr lang="en-CA" sz="4000" b="1" dirty="0" smtClean="0">
                <a:solidFill>
                  <a:srgbClr val="00B050"/>
                </a:solidFill>
              </a:rPr>
              <a:t>Group Termination</a:t>
            </a:r>
            <a:endParaRPr lang="en-CA" sz="4000" b="1" dirty="0">
              <a:solidFill>
                <a:srgbClr val="00B050"/>
              </a:solidFill>
            </a:endParaRPr>
          </a:p>
        </p:txBody>
      </p:sp>
      <p:sp>
        <p:nvSpPr>
          <p:cNvPr id="3" name="Content Placeholder 2"/>
          <p:cNvSpPr>
            <a:spLocks noGrp="1"/>
          </p:cNvSpPr>
          <p:nvPr>
            <p:ph idx="1"/>
          </p:nvPr>
        </p:nvSpPr>
        <p:spPr>
          <a:xfrm>
            <a:off x="304800" y="1509603"/>
            <a:ext cx="8229600" cy="5119797"/>
          </a:xfrm>
        </p:spPr>
        <p:txBody>
          <a:bodyPr>
            <a:normAutofit fontScale="55000" lnSpcReduction="20000"/>
          </a:bodyPr>
          <a:lstStyle/>
          <a:p>
            <a:pPr marL="0" indent="0">
              <a:buNone/>
            </a:pPr>
            <a:r>
              <a:rPr lang="en-CA" sz="3600" b="1" dirty="0"/>
              <a:t>s</a:t>
            </a:r>
            <a:r>
              <a:rPr lang="en-CA" sz="3600" b="1" dirty="0" smtClean="0"/>
              <a:t>. 64 of the </a:t>
            </a:r>
            <a:r>
              <a:rPr lang="en-CA" sz="3600" b="1" i="1" dirty="0" smtClean="0"/>
              <a:t>BC Employment Standards Act </a:t>
            </a:r>
            <a:r>
              <a:rPr lang="en-CA" sz="3600" b="1" dirty="0" smtClean="0"/>
              <a:t>states: </a:t>
            </a:r>
          </a:p>
          <a:p>
            <a:pPr marL="0" indent="0">
              <a:buNone/>
            </a:pPr>
            <a:endParaRPr lang="en-CA" dirty="0" smtClean="0"/>
          </a:p>
          <a:p>
            <a:pPr marL="514350" indent="-514350">
              <a:buAutoNum type="arabicParenBoth"/>
            </a:pPr>
            <a:r>
              <a:rPr lang="en-CA" b="1" dirty="0" smtClean="0"/>
              <a:t>If </a:t>
            </a:r>
            <a:r>
              <a:rPr lang="en-CA" b="1" dirty="0"/>
              <a:t>the employment of 50 or more employees at a single location is to be terminated within any 2 month period, the employer must give written notice of group termination to all of the following: </a:t>
            </a:r>
            <a:endParaRPr lang="en-CA" b="1" dirty="0" smtClean="0"/>
          </a:p>
          <a:p>
            <a:pPr marL="0" indent="0">
              <a:buNone/>
            </a:pPr>
            <a:r>
              <a:rPr lang="en-CA" b="1" dirty="0"/>
              <a:t/>
            </a:r>
            <a:br>
              <a:rPr lang="en-CA" b="1" dirty="0"/>
            </a:br>
            <a:r>
              <a:rPr lang="en-CA" b="1" dirty="0" smtClean="0"/>
              <a:t>	(</a:t>
            </a:r>
            <a:r>
              <a:rPr lang="en-CA" b="1" dirty="0"/>
              <a:t>a) each employee who will be affected;</a:t>
            </a:r>
            <a:br>
              <a:rPr lang="en-CA" b="1" dirty="0"/>
            </a:br>
            <a:r>
              <a:rPr lang="en-CA" b="1" dirty="0"/>
              <a:t/>
            </a:r>
            <a:br>
              <a:rPr lang="en-CA" b="1" dirty="0"/>
            </a:br>
            <a:r>
              <a:rPr lang="en-CA" b="1" dirty="0" smtClean="0"/>
              <a:t>	(</a:t>
            </a:r>
            <a:r>
              <a:rPr lang="en-CA" b="1" dirty="0"/>
              <a:t>b) a trade union certified to represent, or recognized by the employer as </a:t>
            </a:r>
            <a:endParaRPr lang="en-CA" b="1" dirty="0" smtClean="0"/>
          </a:p>
          <a:p>
            <a:pPr marL="0" indent="0">
              <a:buNone/>
            </a:pPr>
            <a:r>
              <a:rPr lang="en-CA" b="1" dirty="0"/>
              <a:t>	 </a:t>
            </a:r>
            <a:r>
              <a:rPr lang="en-CA" b="1" dirty="0" smtClean="0"/>
              <a:t>     the </a:t>
            </a:r>
            <a:r>
              <a:rPr lang="en-CA" b="1" dirty="0"/>
              <a:t>bargaining agent of, any affected employees;</a:t>
            </a:r>
            <a:br>
              <a:rPr lang="en-CA" b="1" dirty="0"/>
            </a:br>
            <a:r>
              <a:rPr lang="en-CA" b="1" dirty="0"/>
              <a:t/>
            </a:r>
            <a:br>
              <a:rPr lang="en-CA" b="1" dirty="0"/>
            </a:br>
            <a:r>
              <a:rPr lang="en-CA" b="1" dirty="0" smtClean="0"/>
              <a:t>	(</a:t>
            </a:r>
            <a:r>
              <a:rPr lang="en-CA" b="1" dirty="0"/>
              <a:t>c) the </a:t>
            </a:r>
            <a:r>
              <a:rPr lang="en-CA" b="1" dirty="0" smtClean="0"/>
              <a:t>minister</a:t>
            </a:r>
          </a:p>
          <a:p>
            <a:pPr marL="514350" indent="-514350">
              <a:buAutoNum type="arabicParenBoth"/>
            </a:pPr>
            <a:endParaRPr lang="en-CA" dirty="0" smtClean="0"/>
          </a:p>
          <a:p>
            <a:pPr marL="0" indent="0">
              <a:buNone/>
            </a:pPr>
            <a:r>
              <a:rPr lang="en-CA" b="1" dirty="0" smtClean="0"/>
              <a:t>(</a:t>
            </a:r>
            <a:r>
              <a:rPr lang="en-CA" b="1" dirty="0"/>
              <a:t>2) The notice of group termination must specify all of the following</a:t>
            </a:r>
            <a:r>
              <a:rPr lang="en-CA" b="1" dirty="0" smtClean="0"/>
              <a:t>:</a:t>
            </a:r>
          </a:p>
          <a:p>
            <a:pPr marL="0" indent="0">
              <a:buNone/>
            </a:pPr>
            <a:r>
              <a:rPr lang="en-CA" dirty="0"/>
              <a:t>	</a:t>
            </a:r>
            <a:r>
              <a:rPr lang="en-CA" b="1" dirty="0" smtClean="0"/>
              <a:t>(</a:t>
            </a:r>
            <a:r>
              <a:rPr lang="en-CA" b="1" dirty="0"/>
              <a:t>a) the number of employees who will be affected;</a:t>
            </a:r>
            <a:br>
              <a:rPr lang="en-CA" b="1" dirty="0"/>
            </a:br>
            <a:r>
              <a:rPr lang="en-CA" b="1" dirty="0"/>
              <a:t/>
            </a:r>
            <a:br>
              <a:rPr lang="en-CA" b="1" dirty="0"/>
            </a:br>
            <a:r>
              <a:rPr lang="en-CA" b="1" dirty="0" smtClean="0"/>
              <a:t>	(</a:t>
            </a:r>
            <a:r>
              <a:rPr lang="en-CA" b="1" dirty="0"/>
              <a:t>b) the effective date or dates of the termination;</a:t>
            </a:r>
            <a:br>
              <a:rPr lang="en-CA" b="1" dirty="0"/>
            </a:br>
            <a:r>
              <a:rPr lang="en-CA" b="1" dirty="0"/>
              <a:t/>
            </a:r>
            <a:br>
              <a:rPr lang="en-CA" b="1" dirty="0"/>
            </a:br>
            <a:r>
              <a:rPr lang="en-CA" b="1" dirty="0" smtClean="0"/>
              <a:t>	(</a:t>
            </a:r>
            <a:r>
              <a:rPr lang="en-CA" b="1" dirty="0"/>
              <a:t>c) the reasons for the </a:t>
            </a:r>
            <a:r>
              <a:rPr lang="en-CA" b="1" dirty="0" smtClean="0"/>
              <a:t>termination</a:t>
            </a:r>
            <a:endParaRPr lang="en-CA"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2314"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9908"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142724"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71091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019800" cy="1189038"/>
          </a:xfrm>
        </p:spPr>
        <p:txBody>
          <a:bodyPr>
            <a:normAutofit fontScale="90000"/>
          </a:bodyPr>
          <a:lstStyle/>
          <a:p>
            <a:r>
              <a:rPr lang="en-CA" b="1" dirty="0">
                <a:solidFill>
                  <a:srgbClr val="00B050"/>
                </a:solidFill>
              </a:rPr>
              <a:t>Group </a:t>
            </a:r>
            <a:r>
              <a:rPr lang="en-CA" b="1" dirty="0" smtClean="0">
                <a:solidFill>
                  <a:srgbClr val="00B050"/>
                </a:solidFill>
              </a:rPr>
              <a:t>Termination </a:t>
            </a:r>
            <a:r>
              <a:rPr lang="en-CA" b="1" dirty="0" err="1" smtClean="0">
                <a:solidFill>
                  <a:srgbClr val="00B050"/>
                </a:solidFill>
              </a:rPr>
              <a:t>cont</a:t>
            </a:r>
            <a:r>
              <a:rPr lang="en-CA" b="1" dirty="0" smtClean="0">
                <a:solidFill>
                  <a:srgbClr val="00B050"/>
                </a:solidFill>
              </a:rPr>
              <a:t> …</a:t>
            </a:r>
            <a:endParaRPr lang="en-CA" dirty="0"/>
          </a:p>
        </p:txBody>
      </p:sp>
      <p:sp>
        <p:nvSpPr>
          <p:cNvPr id="3" name="Content Placeholder 2"/>
          <p:cNvSpPr>
            <a:spLocks noGrp="1"/>
          </p:cNvSpPr>
          <p:nvPr>
            <p:ph idx="1"/>
          </p:nvPr>
        </p:nvSpPr>
        <p:spPr>
          <a:xfrm>
            <a:off x="457200" y="1262746"/>
            <a:ext cx="8399922" cy="5519054"/>
          </a:xfrm>
        </p:spPr>
        <p:txBody>
          <a:bodyPr>
            <a:noAutofit/>
          </a:bodyPr>
          <a:lstStyle/>
          <a:p>
            <a:pPr marL="0" indent="0">
              <a:buNone/>
            </a:pPr>
            <a:r>
              <a:rPr lang="en-CA" sz="1800" b="1" dirty="0"/>
              <a:t>(3) The notice of group termination must be given as follows: </a:t>
            </a:r>
            <a:endParaRPr lang="en-CA" sz="1800" b="1" dirty="0" smtClean="0"/>
          </a:p>
          <a:p>
            <a:pPr marL="0" indent="0">
              <a:buNone/>
            </a:pPr>
            <a:r>
              <a:rPr lang="en-CA" sz="1600" b="1" dirty="0"/>
              <a:t/>
            </a:r>
            <a:br>
              <a:rPr lang="en-CA" sz="1600" b="1" dirty="0"/>
            </a:br>
            <a:r>
              <a:rPr lang="en-CA" sz="1600" b="1" dirty="0" smtClean="0"/>
              <a:t>(</a:t>
            </a:r>
            <a:r>
              <a:rPr lang="en-CA" sz="1600" b="1" dirty="0"/>
              <a:t>a) at least 8 weeks before the effective date of the first termination, if </a:t>
            </a:r>
            <a:r>
              <a:rPr lang="en-CA" sz="1600" b="1" dirty="0" smtClean="0"/>
              <a:t>50 to </a:t>
            </a:r>
            <a:r>
              <a:rPr lang="en-CA" sz="1600" b="1" dirty="0"/>
              <a:t>100 </a:t>
            </a:r>
            <a:r>
              <a:rPr lang="en-CA" sz="1600" b="1" dirty="0" smtClean="0"/>
              <a:t>employees</a:t>
            </a:r>
            <a:br>
              <a:rPr lang="en-CA" sz="1600" b="1" dirty="0" smtClean="0"/>
            </a:br>
            <a:r>
              <a:rPr lang="en-CA" sz="1600" b="1" dirty="0" smtClean="0"/>
              <a:t>      will</a:t>
            </a:r>
            <a:r>
              <a:rPr lang="en-CA" sz="1600" b="1" dirty="0"/>
              <a:t> </a:t>
            </a:r>
            <a:r>
              <a:rPr lang="en-CA" sz="1600" b="1" dirty="0" smtClean="0"/>
              <a:t>be </a:t>
            </a:r>
            <a:r>
              <a:rPr lang="en-CA" sz="1600" b="1" dirty="0"/>
              <a:t>affected</a:t>
            </a:r>
            <a:r>
              <a:rPr lang="en-CA" sz="1600" b="1" dirty="0" smtClean="0"/>
              <a:t>;</a:t>
            </a:r>
            <a:r>
              <a:rPr lang="en-CA" sz="1600" b="1" dirty="0"/>
              <a:t/>
            </a:r>
            <a:br>
              <a:rPr lang="en-CA" sz="1600" b="1" dirty="0"/>
            </a:br>
            <a:r>
              <a:rPr lang="en-CA" sz="1600" b="1" dirty="0" smtClean="0"/>
              <a:t>(</a:t>
            </a:r>
            <a:r>
              <a:rPr lang="en-CA" sz="1600" b="1" dirty="0"/>
              <a:t>b) at least 12 weeks before the effective date of the first termination, if </a:t>
            </a:r>
            <a:r>
              <a:rPr lang="en-CA" sz="1600" b="1" dirty="0" smtClean="0"/>
              <a:t>101 to </a:t>
            </a:r>
            <a:r>
              <a:rPr lang="en-CA" sz="1600" b="1" dirty="0"/>
              <a:t>300 </a:t>
            </a:r>
            <a:r>
              <a:rPr lang="en-CA" sz="1600" b="1" dirty="0" smtClean="0"/>
              <a:t>employees</a:t>
            </a:r>
            <a:br>
              <a:rPr lang="en-CA" sz="1600" b="1" dirty="0" smtClean="0"/>
            </a:br>
            <a:r>
              <a:rPr lang="en-CA" sz="1600" b="1" dirty="0" smtClean="0"/>
              <a:t>      will </a:t>
            </a:r>
            <a:r>
              <a:rPr lang="en-CA" sz="1600" b="1" dirty="0"/>
              <a:t>be affected</a:t>
            </a:r>
            <a:r>
              <a:rPr lang="en-CA" sz="1600" b="1" dirty="0" smtClean="0"/>
              <a:t>;</a:t>
            </a:r>
            <a:r>
              <a:rPr lang="en-CA" sz="1600" b="1" dirty="0"/>
              <a:t/>
            </a:r>
            <a:br>
              <a:rPr lang="en-CA" sz="1600" b="1" dirty="0"/>
            </a:br>
            <a:r>
              <a:rPr lang="en-CA" sz="1600" b="1" dirty="0" smtClean="0"/>
              <a:t>(</a:t>
            </a:r>
            <a:r>
              <a:rPr lang="en-CA" sz="1600" b="1" dirty="0"/>
              <a:t>c) at least 16 weeks before the effective date of the first termination, if </a:t>
            </a:r>
            <a:r>
              <a:rPr lang="en-CA" sz="1600" b="1" dirty="0" smtClean="0"/>
              <a:t>301 or more</a:t>
            </a:r>
            <a:br>
              <a:rPr lang="en-CA" sz="1600" b="1" dirty="0" smtClean="0"/>
            </a:br>
            <a:r>
              <a:rPr lang="en-CA" sz="1600" b="1" dirty="0" smtClean="0"/>
              <a:t>      employees</a:t>
            </a:r>
            <a:r>
              <a:rPr lang="en-CA" sz="1600" b="1" dirty="0"/>
              <a:t> </a:t>
            </a:r>
            <a:r>
              <a:rPr lang="en-CA" sz="1600" b="1" dirty="0" smtClean="0"/>
              <a:t>will </a:t>
            </a:r>
            <a:r>
              <a:rPr lang="en-CA" sz="1600" b="1" dirty="0"/>
              <a:t>be </a:t>
            </a:r>
            <a:r>
              <a:rPr lang="en-CA" sz="1600" b="1" dirty="0" smtClean="0"/>
              <a:t>affected</a:t>
            </a:r>
            <a:br>
              <a:rPr lang="en-CA" sz="1600" b="1" dirty="0" smtClean="0"/>
            </a:br>
            <a:endParaRPr lang="en-CA" sz="1600" b="1" dirty="0" smtClean="0"/>
          </a:p>
          <a:p>
            <a:pPr marL="0" indent="0">
              <a:buNone/>
            </a:pPr>
            <a:r>
              <a:rPr lang="en-CA" sz="1800" b="1" dirty="0"/>
              <a:t>(4) If an employee is not given notice as required by this section, the employer must </a:t>
            </a:r>
            <a:r>
              <a:rPr lang="en-CA" sz="1800" b="1" dirty="0" smtClean="0"/>
              <a:t/>
            </a:r>
            <a:br>
              <a:rPr lang="en-CA" sz="1800" b="1" dirty="0" smtClean="0"/>
            </a:br>
            <a:r>
              <a:rPr lang="en-CA" sz="1800" b="1" dirty="0" smtClean="0"/>
              <a:t>      give the</a:t>
            </a:r>
            <a:r>
              <a:rPr lang="en-CA" sz="1800" b="1" dirty="0"/>
              <a:t> </a:t>
            </a:r>
            <a:r>
              <a:rPr lang="en-CA" sz="1800" b="1" dirty="0" smtClean="0"/>
              <a:t>employee </a:t>
            </a:r>
            <a:r>
              <a:rPr lang="en-CA" sz="1800" b="1" dirty="0"/>
              <a:t>termination pay instead of the required notice or a combination </a:t>
            </a:r>
            <a:r>
              <a:rPr lang="en-CA" sz="1800" b="1" dirty="0" smtClean="0"/>
              <a:t/>
            </a:r>
            <a:br>
              <a:rPr lang="en-CA" sz="1800" b="1" dirty="0" smtClean="0"/>
            </a:br>
            <a:r>
              <a:rPr lang="en-CA" sz="1800" b="1" dirty="0" smtClean="0"/>
              <a:t>      of </a:t>
            </a:r>
            <a:r>
              <a:rPr lang="en-CA" sz="1800" b="1" dirty="0"/>
              <a:t>notice </a:t>
            </a:r>
            <a:r>
              <a:rPr lang="en-CA" sz="1800" b="1" dirty="0" smtClean="0"/>
              <a:t>and</a:t>
            </a:r>
            <a:r>
              <a:rPr lang="en-CA" sz="1800" b="1" dirty="0"/>
              <a:t> </a:t>
            </a:r>
            <a:r>
              <a:rPr lang="en-CA" sz="1800" b="1" dirty="0" smtClean="0"/>
              <a:t>termination pay</a:t>
            </a:r>
            <a:endParaRPr lang="en-CA" sz="1800" b="1" dirty="0"/>
          </a:p>
          <a:p>
            <a:pPr marL="0" indent="0">
              <a:buNone/>
            </a:pPr>
            <a:r>
              <a:rPr lang="en-CA" sz="1800" dirty="0" smtClean="0"/>
              <a:t/>
            </a:r>
            <a:br>
              <a:rPr lang="en-CA" sz="1800" dirty="0" smtClean="0"/>
            </a:br>
            <a:r>
              <a:rPr lang="en-CA" sz="1800" b="1" dirty="0" smtClean="0"/>
              <a:t>(5) The notice and termination pay requirements of this section are in addition to the </a:t>
            </a:r>
            <a:br>
              <a:rPr lang="en-CA" sz="1800" b="1" dirty="0" smtClean="0"/>
            </a:br>
            <a:r>
              <a:rPr lang="en-CA" sz="1800" b="1" dirty="0" smtClean="0"/>
              <a:t>      employer's liability, if any, to the employee in respect of individual termination </a:t>
            </a:r>
            <a:br>
              <a:rPr lang="en-CA" sz="1800" b="1" dirty="0" smtClean="0"/>
            </a:br>
            <a:r>
              <a:rPr lang="en-CA" sz="1800" b="1" dirty="0" smtClean="0"/>
              <a:t>      under section 63 or under the collective agreement, as the case may be</a:t>
            </a:r>
            <a:br>
              <a:rPr lang="en-CA" sz="1800" b="1" dirty="0" smtClean="0"/>
            </a:br>
            <a:r>
              <a:rPr lang="en-CA" sz="1800" b="1" dirty="0" smtClean="0"/>
              <a:t/>
            </a:r>
            <a:br>
              <a:rPr lang="en-CA" sz="1800" b="1" dirty="0" smtClean="0"/>
            </a:br>
            <a:r>
              <a:rPr lang="en-CA" sz="1800" b="1" dirty="0" smtClean="0"/>
              <a:t>(6) This section applies whether the employment is terminated by the employer or by</a:t>
            </a:r>
            <a:br>
              <a:rPr lang="en-CA" sz="1800" b="1" dirty="0" smtClean="0"/>
            </a:br>
            <a:r>
              <a:rPr lang="en-CA" sz="1800" b="1" dirty="0" smtClean="0"/>
              <a:t>      operation of law</a:t>
            </a:r>
            <a:endParaRPr lang="en-CA" sz="18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92280"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026593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248400" cy="1112838"/>
          </a:xfrm>
        </p:spPr>
        <p:txBody>
          <a:bodyPr/>
          <a:lstStyle/>
          <a:p>
            <a:r>
              <a:rPr lang="en-CA" sz="4000" b="1" dirty="0">
                <a:solidFill>
                  <a:srgbClr val="00B050"/>
                </a:solidFill>
              </a:rPr>
              <a:t>Group Termination </a:t>
            </a:r>
            <a:r>
              <a:rPr lang="en-CA" sz="4000" b="1" dirty="0" err="1">
                <a:solidFill>
                  <a:srgbClr val="00B050"/>
                </a:solidFill>
              </a:rPr>
              <a:t>cont</a:t>
            </a:r>
            <a:r>
              <a:rPr lang="en-CA" sz="4000" b="1" dirty="0">
                <a:solidFill>
                  <a:srgbClr val="00B050"/>
                </a:solidFill>
              </a:rPr>
              <a:t> …</a:t>
            </a:r>
            <a:endParaRPr lang="en-CA" dirty="0"/>
          </a:p>
        </p:txBody>
      </p:sp>
      <p:sp>
        <p:nvSpPr>
          <p:cNvPr id="3" name="Content Placeholder 2"/>
          <p:cNvSpPr>
            <a:spLocks noGrp="1"/>
          </p:cNvSpPr>
          <p:nvPr>
            <p:ph idx="1"/>
          </p:nvPr>
        </p:nvSpPr>
        <p:spPr>
          <a:xfrm>
            <a:off x="457200" y="1509604"/>
            <a:ext cx="8153400" cy="5119796"/>
          </a:xfrm>
        </p:spPr>
        <p:txBody>
          <a:bodyPr>
            <a:noAutofit/>
          </a:bodyPr>
          <a:lstStyle/>
          <a:p>
            <a:pPr marL="0" indent="0">
              <a:buNone/>
            </a:pPr>
            <a:r>
              <a:rPr lang="en-CA" sz="1800" b="1" dirty="0"/>
              <a:t>s</a:t>
            </a:r>
            <a:r>
              <a:rPr lang="en-CA" sz="1800" b="1" dirty="0" smtClean="0"/>
              <a:t>. 65 of the </a:t>
            </a:r>
            <a:r>
              <a:rPr lang="en-CA" sz="1800" b="1" i="1" dirty="0" smtClean="0"/>
              <a:t>BC Employment Standards Act </a:t>
            </a:r>
            <a:r>
              <a:rPr lang="en-CA" sz="1800" b="1" dirty="0" smtClean="0"/>
              <a:t>states:</a:t>
            </a:r>
          </a:p>
          <a:p>
            <a:pPr marL="0" indent="0">
              <a:buNone/>
            </a:pPr>
            <a:endParaRPr lang="en-CA" sz="1800" dirty="0" smtClean="0"/>
          </a:p>
          <a:p>
            <a:pPr marL="514350" indent="-514350">
              <a:buAutoNum type="arabicParenBoth"/>
            </a:pPr>
            <a:r>
              <a:rPr lang="en-CA" sz="1800" b="1" dirty="0"/>
              <a:t>s</a:t>
            </a:r>
            <a:r>
              <a:rPr lang="en-CA" sz="1800" b="1" dirty="0" smtClean="0"/>
              <a:t>. </a:t>
            </a:r>
            <a:r>
              <a:rPr lang="en-CA" sz="1800" b="1" dirty="0"/>
              <a:t>63 and s</a:t>
            </a:r>
            <a:r>
              <a:rPr lang="en-CA" sz="1800" b="1" dirty="0" smtClean="0"/>
              <a:t>.64 </a:t>
            </a:r>
            <a:r>
              <a:rPr lang="en-CA" sz="1800" b="1" dirty="0"/>
              <a:t>do not apply to an </a:t>
            </a:r>
            <a:r>
              <a:rPr lang="en-CA" sz="1800" b="1" dirty="0" smtClean="0"/>
              <a:t>employee</a:t>
            </a:r>
            <a:r>
              <a:rPr lang="en-CA" sz="1800" dirty="0"/>
              <a:t/>
            </a:r>
            <a:br>
              <a:rPr lang="en-CA" sz="1800" dirty="0"/>
            </a:br>
            <a:r>
              <a:rPr lang="en-CA" sz="1800" b="1" dirty="0" smtClean="0"/>
              <a:t>(</a:t>
            </a:r>
            <a:r>
              <a:rPr lang="en-CA" sz="1800" b="1" dirty="0"/>
              <a:t>a) employed under an arrangement by </a:t>
            </a:r>
            <a:r>
              <a:rPr lang="en-CA" sz="1800" b="1" dirty="0" smtClean="0"/>
              <a:t>which</a:t>
            </a:r>
            <a:r>
              <a:rPr lang="en-CA" sz="1800" b="1" dirty="0"/>
              <a:t/>
            </a:r>
            <a:br>
              <a:rPr lang="en-CA" sz="1800" b="1" dirty="0"/>
            </a:br>
            <a:r>
              <a:rPr lang="en-CA" sz="1800" b="1" dirty="0" smtClean="0"/>
              <a:t>	(</a:t>
            </a:r>
            <a:r>
              <a:rPr lang="en-CA" sz="1800" b="1" dirty="0" err="1"/>
              <a:t>i</a:t>
            </a:r>
            <a:r>
              <a:rPr lang="en-CA" sz="1800" b="1" dirty="0"/>
              <a:t>) the employer may request the employee to come to work at any </a:t>
            </a:r>
            <a:r>
              <a:rPr lang="en-CA" sz="1800" b="1" dirty="0" smtClean="0"/>
              <a:t>time</a:t>
            </a:r>
            <a:br>
              <a:rPr lang="en-CA" sz="1800" b="1" dirty="0" smtClean="0"/>
            </a:br>
            <a:r>
              <a:rPr lang="en-CA" sz="1800" b="1" dirty="0" smtClean="0"/>
              <a:t>             </a:t>
            </a:r>
            <a:r>
              <a:rPr lang="en-CA" sz="1800" b="1" dirty="0"/>
              <a:t>for </a:t>
            </a:r>
            <a:r>
              <a:rPr lang="en-CA" sz="1800" b="1" dirty="0" smtClean="0"/>
              <a:t>a temporary </a:t>
            </a:r>
            <a:r>
              <a:rPr lang="en-CA" sz="1800" b="1" dirty="0"/>
              <a:t>period, </a:t>
            </a:r>
            <a:r>
              <a:rPr lang="en-CA" sz="1800" b="1" dirty="0" smtClean="0"/>
              <a:t>and</a:t>
            </a:r>
            <a:r>
              <a:rPr lang="en-CA" sz="1800" b="1" dirty="0"/>
              <a:t/>
            </a:r>
            <a:br>
              <a:rPr lang="en-CA" sz="1800" b="1" dirty="0"/>
            </a:br>
            <a:r>
              <a:rPr lang="en-CA" sz="1800" b="1" dirty="0" smtClean="0"/>
              <a:t>	(</a:t>
            </a:r>
            <a:r>
              <a:rPr lang="en-CA" sz="1800" b="1" dirty="0"/>
              <a:t>ii) the employee has the option of accepting or rejecting one or more of </a:t>
            </a:r>
            <a:r>
              <a:rPr lang="en-CA" sz="1800" b="1" dirty="0" smtClean="0"/>
              <a:t>    	      the temporary periods</a:t>
            </a:r>
          </a:p>
          <a:p>
            <a:pPr marL="0" indent="0">
              <a:buNone/>
            </a:pPr>
            <a:r>
              <a:rPr lang="en-CA" sz="1800" b="1" dirty="0"/>
              <a:t> </a:t>
            </a:r>
            <a:r>
              <a:rPr lang="en-CA" sz="1800" b="1" dirty="0" smtClean="0"/>
              <a:t>         (b</a:t>
            </a:r>
            <a:r>
              <a:rPr lang="en-CA" sz="1800" b="1" dirty="0"/>
              <a:t>) employed for a definite term</a:t>
            </a:r>
            <a:r>
              <a:rPr lang="en-CA" sz="1800" b="1" dirty="0" smtClean="0"/>
              <a:t>,</a:t>
            </a:r>
            <a:r>
              <a:rPr lang="en-CA" sz="1800" b="1" dirty="0"/>
              <a:t/>
            </a:r>
            <a:br>
              <a:rPr lang="en-CA" sz="1800" b="1" dirty="0"/>
            </a:br>
            <a:r>
              <a:rPr lang="en-CA" sz="1800" b="1" dirty="0"/>
              <a:t> </a:t>
            </a:r>
            <a:r>
              <a:rPr lang="en-CA" sz="1800" b="1" dirty="0" smtClean="0"/>
              <a:t>         (</a:t>
            </a:r>
            <a:r>
              <a:rPr lang="en-CA" sz="1800" b="1" dirty="0"/>
              <a:t>c) employed for specific work to be completed in a period of up to 12 months</a:t>
            </a:r>
            <a:r>
              <a:rPr lang="en-CA" sz="1800" b="1" dirty="0" smtClean="0"/>
              <a:t>,</a:t>
            </a:r>
            <a:r>
              <a:rPr lang="en-CA" sz="1800" b="1" dirty="0"/>
              <a:t/>
            </a:r>
            <a:br>
              <a:rPr lang="en-CA" sz="1800" b="1" dirty="0"/>
            </a:br>
            <a:r>
              <a:rPr lang="en-CA" sz="1800" b="1" dirty="0"/>
              <a:t> </a:t>
            </a:r>
            <a:r>
              <a:rPr lang="en-CA" sz="1800" b="1" dirty="0" smtClean="0"/>
              <a:t>         (</a:t>
            </a:r>
            <a:r>
              <a:rPr lang="en-CA" sz="1800" b="1" dirty="0"/>
              <a:t>d) employed under an employment contract that is impossible to perform </a:t>
            </a:r>
            <a:r>
              <a:rPr lang="en-CA" sz="1800" b="1" dirty="0" smtClean="0"/>
              <a:t/>
            </a:r>
            <a:br>
              <a:rPr lang="en-CA" sz="1800" b="1" dirty="0" smtClean="0"/>
            </a:br>
            <a:r>
              <a:rPr lang="en-CA" sz="1800" b="1" dirty="0" smtClean="0"/>
              <a:t>                due to an</a:t>
            </a:r>
            <a:r>
              <a:rPr lang="en-CA" sz="1800" b="1" dirty="0"/>
              <a:t> </a:t>
            </a:r>
            <a:r>
              <a:rPr lang="en-CA" sz="1800" b="1" dirty="0" smtClean="0"/>
              <a:t>unforeseeable </a:t>
            </a:r>
            <a:r>
              <a:rPr lang="en-CA" sz="1800" b="1" dirty="0"/>
              <a:t>event or circumstance other than receivership, </a:t>
            </a:r>
            <a:r>
              <a:rPr lang="en-CA" sz="1800" b="1" dirty="0" smtClean="0"/>
              <a:t/>
            </a:r>
            <a:br>
              <a:rPr lang="en-CA" sz="1800" b="1" dirty="0" smtClean="0"/>
            </a:br>
            <a:r>
              <a:rPr lang="en-CA" sz="1800" b="1" dirty="0" smtClean="0"/>
              <a:t>                action under s. 427 of </a:t>
            </a:r>
            <a:r>
              <a:rPr lang="en-CA" sz="1800" b="1" dirty="0"/>
              <a:t>the </a:t>
            </a:r>
            <a:r>
              <a:rPr lang="en-CA" sz="1800" b="1" i="1" dirty="0"/>
              <a:t>Bank Act </a:t>
            </a:r>
            <a:r>
              <a:rPr lang="en-CA" sz="1800" b="1" dirty="0"/>
              <a:t>(Canada) or a proceeding under </a:t>
            </a:r>
            <a:r>
              <a:rPr lang="en-CA" sz="1800" b="1" dirty="0" smtClean="0"/>
              <a:t>an</a:t>
            </a:r>
            <a:br>
              <a:rPr lang="en-CA" sz="1800" b="1" dirty="0" smtClean="0"/>
            </a:br>
            <a:r>
              <a:rPr lang="en-CA" sz="1800" b="1" dirty="0" smtClean="0"/>
              <a:t>                insolvency </a:t>
            </a:r>
            <a:r>
              <a:rPr lang="en-CA" sz="1800" b="1" dirty="0"/>
              <a:t>Act</a:t>
            </a:r>
            <a:r>
              <a:rPr lang="en-CA" sz="1800" b="1" dirty="0" smtClean="0"/>
              <a:t>,</a:t>
            </a:r>
            <a:r>
              <a:rPr lang="en-CA" sz="1800" b="1" dirty="0"/>
              <a:t/>
            </a:r>
            <a:br>
              <a:rPr lang="en-CA" sz="1800" b="1" dirty="0"/>
            </a:br>
            <a:r>
              <a:rPr lang="en-CA" sz="1800" b="1" dirty="0"/>
              <a:t> </a:t>
            </a:r>
            <a:r>
              <a:rPr lang="en-CA" sz="1800" b="1" dirty="0" smtClean="0"/>
              <a:t>         (</a:t>
            </a:r>
            <a:r>
              <a:rPr lang="en-CA" sz="1800" b="1" dirty="0"/>
              <a:t>e) employed at one or more construction sites by an employer whose </a:t>
            </a:r>
            <a:r>
              <a:rPr lang="en-CA" sz="1800" b="1" dirty="0" smtClean="0"/>
              <a:t/>
            </a:r>
            <a:br>
              <a:rPr lang="en-CA" sz="1800" b="1" dirty="0" smtClean="0"/>
            </a:br>
            <a:r>
              <a:rPr lang="en-CA" sz="1800" b="1" dirty="0" smtClean="0"/>
              <a:t> </a:t>
            </a:r>
            <a:r>
              <a:rPr lang="en-CA" sz="1800" b="1" dirty="0"/>
              <a:t> </a:t>
            </a:r>
            <a:r>
              <a:rPr lang="en-CA" sz="1800" b="1" dirty="0" smtClean="0"/>
              <a:t>              principal business is construction</a:t>
            </a:r>
            <a:r>
              <a:rPr lang="en-CA" sz="1800" b="1" dirty="0"/>
              <a:t>, </a:t>
            </a:r>
            <a:r>
              <a:rPr lang="en-CA" sz="1800" b="1" dirty="0" smtClean="0"/>
              <a:t>or</a:t>
            </a:r>
            <a:r>
              <a:rPr lang="en-CA" sz="1800" b="1" dirty="0"/>
              <a:t/>
            </a:r>
            <a:br>
              <a:rPr lang="en-CA" sz="1800" b="1" dirty="0"/>
            </a:br>
            <a:r>
              <a:rPr lang="en-CA" sz="1800" b="1" dirty="0"/>
              <a:t> </a:t>
            </a:r>
            <a:r>
              <a:rPr lang="en-CA" sz="1800" b="1" dirty="0" smtClean="0"/>
              <a:t>         (</a:t>
            </a:r>
            <a:r>
              <a:rPr lang="en-CA" sz="1800" b="1" dirty="0"/>
              <a:t>f) who has been offered and has refused reasonable alternative </a:t>
            </a:r>
            <a:r>
              <a:rPr lang="en-CA" sz="1800" b="1" dirty="0" smtClean="0"/>
              <a:t>employment</a:t>
            </a:r>
            <a:br>
              <a:rPr lang="en-CA" sz="1800" b="1" dirty="0" smtClean="0"/>
            </a:br>
            <a:r>
              <a:rPr lang="en-CA" sz="1800" b="1" dirty="0" smtClean="0"/>
              <a:t>               </a:t>
            </a:r>
            <a:r>
              <a:rPr lang="en-CA" sz="1800" b="1" dirty="0"/>
              <a:t>by </a:t>
            </a:r>
            <a:r>
              <a:rPr lang="en-CA" sz="1800" b="1" dirty="0" smtClean="0"/>
              <a:t>the employer</a:t>
            </a:r>
            <a:endParaRPr lang="en-CA" sz="18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92280"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691254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934"/>
            <a:ext cx="5715000" cy="1036638"/>
          </a:xfrm>
        </p:spPr>
        <p:txBody>
          <a:bodyPr/>
          <a:lstStyle/>
          <a:p>
            <a:r>
              <a:rPr lang="en-CA" sz="4000" b="1" dirty="0">
                <a:solidFill>
                  <a:srgbClr val="00B050"/>
                </a:solidFill>
              </a:rPr>
              <a:t>Group Termination </a:t>
            </a:r>
            <a:r>
              <a:rPr lang="en-CA" sz="4000" b="1" dirty="0" err="1">
                <a:solidFill>
                  <a:srgbClr val="00B050"/>
                </a:solidFill>
              </a:rPr>
              <a:t>cont</a:t>
            </a:r>
            <a:r>
              <a:rPr lang="en-CA" sz="4000" b="1" dirty="0">
                <a:solidFill>
                  <a:srgbClr val="00B050"/>
                </a:solidFill>
              </a:rPr>
              <a:t> …</a:t>
            </a:r>
            <a:endParaRPr lang="en-CA" dirty="0"/>
          </a:p>
        </p:txBody>
      </p:sp>
      <p:sp>
        <p:nvSpPr>
          <p:cNvPr id="3" name="Content Placeholder 2"/>
          <p:cNvSpPr>
            <a:spLocks noGrp="1"/>
          </p:cNvSpPr>
          <p:nvPr>
            <p:ph idx="1"/>
          </p:nvPr>
        </p:nvSpPr>
        <p:spPr>
          <a:xfrm>
            <a:off x="457200" y="1752600"/>
            <a:ext cx="8001000" cy="4572000"/>
          </a:xfrm>
        </p:spPr>
        <p:txBody>
          <a:bodyPr>
            <a:noAutofit/>
          </a:bodyPr>
          <a:lstStyle/>
          <a:p>
            <a:pPr marL="0" indent="0">
              <a:buNone/>
            </a:pPr>
            <a:r>
              <a:rPr lang="en-CA" sz="1800" b="1" dirty="0"/>
              <a:t>(2) If an employee who is employed for a definite term or specific work </a:t>
            </a:r>
            <a:endParaRPr lang="en-CA" sz="1800" b="1" dirty="0" smtClean="0"/>
          </a:p>
          <a:p>
            <a:pPr marL="0" indent="0">
              <a:buNone/>
            </a:pPr>
            <a:r>
              <a:rPr lang="en-CA" sz="1800" b="1" dirty="0" smtClean="0"/>
              <a:t>      continues </a:t>
            </a:r>
            <a:r>
              <a:rPr lang="en-CA" sz="1800" b="1" dirty="0"/>
              <a:t>to be employed for at least 3 months after completing the definite </a:t>
            </a:r>
            <a:endParaRPr lang="en-CA" sz="1800" b="1" dirty="0" smtClean="0"/>
          </a:p>
          <a:p>
            <a:pPr marL="0" indent="0">
              <a:buNone/>
            </a:pPr>
            <a:r>
              <a:rPr lang="en-CA" sz="1800" b="1" dirty="0" smtClean="0"/>
              <a:t>      term </a:t>
            </a:r>
            <a:r>
              <a:rPr lang="en-CA" sz="1800" b="1" dirty="0"/>
              <a:t>or specific work, the employment </a:t>
            </a:r>
            <a:r>
              <a:rPr lang="en-CA" sz="1800" b="1" dirty="0" smtClean="0"/>
              <a:t>is</a:t>
            </a:r>
          </a:p>
          <a:p>
            <a:pPr marL="0" indent="0">
              <a:buNone/>
            </a:pPr>
            <a:r>
              <a:rPr lang="en-CA" sz="1800" b="1" dirty="0"/>
              <a:t/>
            </a:r>
            <a:br>
              <a:rPr lang="en-CA" sz="1800" b="1" dirty="0"/>
            </a:br>
            <a:r>
              <a:rPr lang="en-CA" sz="1800" b="1" dirty="0" smtClean="0"/>
              <a:t>(</a:t>
            </a:r>
            <a:r>
              <a:rPr lang="en-CA" sz="1800" b="1" dirty="0"/>
              <a:t>a) deemed not to be for a definite term or specific work, and</a:t>
            </a:r>
            <a:br>
              <a:rPr lang="en-CA" sz="1800" b="1" dirty="0"/>
            </a:br>
            <a:r>
              <a:rPr lang="en-CA" sz="1800" b="1" dirty="0"/>
              <a:t/>
            </a:r>
            <a:br>
              <a:rPr lang="en-CA" sz="1800" b="1" dirty="0"/>
            </a:br>
            <a:r>
              <a:rPr lang="en-CA" sz="1800" b="1" dirty="0" smtClean="0"/>
              <a:t>(</a:t>
            </a:r>
            <a:r>
              <a:rPr lang="en-CA" sz="1800" b="1" dirty="0"/>
              <a:t>b) deemed to have started at the beginning of the definite term or specific </a:t>
            </a:r>
            <a:r>
              <a:rPr lang="en-CA" sz="1800" b="1" dirty="0" smtClean="0"/>
              <a:t>work </a:t>
            </a:r>
          </a:p>
          <a:p>
            <a:pPr marL="0" indent="0">
              <a:buNone/>
            </a:pPr>
            <a:endParaRPr lang="en-CA" sz="1800" dirty="0"/>
          </a:p>
          <a:p>
            <a:pPr marL="0" indent="0">
              <a:buNone/>
            </a:pPr>
            <a:r>
              <a:rPr lang="en-CA" sz="1800" b="1" dirty="0" smtClean="0"/>
              <a:t>(3) S. 63 does not apply to</a:t>
            </a:r>
            <a:br>
              <a:rPr lang="en-CA" sz="1800" b="1" dirty="0" smtClean="0"/>
            </a:br>
            <a:endParaRPr lang="en-CA" sz="1800" b="1" dirty="0" smtClean="0"/>
          </a:p>
          <a:p>
            <a:pPr marL="514350" indent="-514350">
              <a:buAutoNum type="alphaLcParenBoth"/>
            </a:pPr>
            <a:r>
              <a:rPr lang="en-CA" sz="1800" b="1" dirty="0" smtClean="0"/>
              <a:t>a </a:t>
            </a:r>
            <a:r>
              <a:rPr lang="en-CA" sz="1800" b="1" dirty="0"/>
              <a:t>teacher employed by a board of school trustees, or</a:t>
            </a:r>
            <a:br>
              <a:rPr lang="en-CA" sz="1800" b="1" dirty="0"/>
            </a:br>
            <a:r>
              <a:rPr lang="en-CA" sz="1800" b="1" dirty="0"/>
              <a:t/>
            </a:r>
            <a:br>
              <a:rPr lang="en-CA" sz="1800" b="1" dirty="0"/>
            </a:br>
            <a:r>
              <a:rPr lang="en-CA" sz="1800" b="1" dirty="0" smtClean="0"/>
              <a:t>(</a:t>
            </a:r>
            <a:r>
              <a:rPr lang="en-CA" sz="1800" b="1" dirty="0"/>
              <a:t>a.1) a teacher who is employed with or who has a service contract </a:t>
            </a:r>
            <a:r>
              <a:rPr lang="en-CA" sz="1800" b="1" dirty="0" smtClean="0"/>
              <a:t/>
            </a:r>
            <a:br>
              <a:rPr lang="en-CA" sz="1800" b="1" dirty="0" smtClean="0"/>
            </a:br>
            <a:r>
              <a:rPr lang="en-CA" sz="1800" b="1" dirty="0" smtClean="0"/>
              <a:t> 	  with </a:t>
            </a:r>
            <a:r>
              <a:rPr lang="en-CA" sz="1800" b="1" dirty="0"/>
              <a:t>a </a:t>
            </a:r>
            <a:r>
              <a:rPr lang="en-CA" sz="1800" b="1" dirty="0" smtClean="0"/>
              <a:t>francophone education </a:t>
            </a:r>
            <a:r>
              <a:rPr lang="en-CA" sz="1800" b="1" dirty="0"/>
              <a:t>authority as defined in the School </a:t>
            </a:r>
            <a:r>
              <a:rPr lang="en-CA" sz="1800" b="1" dirty="0" smtClean="0"/>
              <a:t>	   	  Act</a:t>
            </a:r>
            <a:r>
              <a:rPr lang="en-CA" sz="1800" b="1" dirty="0"/>
              <a:t>, </a:t>
            </a:r>
            <a:r>
              <a:rPr lang="en-CA" sz="1800" b="1" dirty="0" smtClean="0"/>
              <a:t>or</a:t>
            </a:r>
          </a:p>
          <a:p>
            <a:pPr marL="0" indent="0">
              <a:buNone/>
            </a:pPr>
            <a:r>
              <a:rPr lang="en-CA" sz="1800" dirty="0"/>
              <a:t/>
            </a:r>
            <a:br>
              <a:rPr lang="en-CA" sz="1800" dirty="0"/>
            </a:br>
            <a:endParaRPr lang="en-CA" sz="1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92280"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420605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943600" cy="1036638"/>
          </a:xfrm>
        </p:spPr>
        <p:txBody>
          <a:bodyPr/>
          <a:lstStyle/>
          <a:p>
            <a:r>
              <a:rPr lang="en-CA" sz="4000" b="1" dirty="0">
                <a:solidFill>
                  <a:srgbClr val="00B050"/>
                </a:solidFill>
              </a:rPr>
              <a:t>Group Termination </a:t>
            </a:r>
            <a:r>
              <a:rPr lang="en-CA" sz="4000" b="1" dirty="0" err="1">
                <a:solidFill>
                  <a:srgbClr val="00B050"/>
                </a:solidFill>
              </a:rPr>
              <a:t>cont</a:t>
            </a:r>
            <a:r>
              <a:rPr lang="en-CA" sz="4000" b="1" dirty="0">
                <a:solidFill>
                  <a:srgbClr val="00B050"/>
                </a:solidFill>
              </a:rPr>
              <a:t> …</a:t>
            </a:r>
            <a:endParaRPr lang="en-CA" dirty="0"/>
          </a:p>
        </p:txBody>
      </p:sp>
      <p:sp>
        <p:nvSpPr>
          <p:cNvPr id="3" name="Content Placeholder 2"/>
          <p:cNvSpPr>
            <a:spLocks noGrp="1"/>
          </p:cNvSpPr>
          <p:nvPr>
            <p:ph idx="1"/>
          </p:nvPr>
        </p:nvSpPr>
        <p:spPr>
          <a:xfrm>
            <a:off x="457200" y="1324938"/>
            <a:ext cx="8153400" cy="5228262"/>
          </a:xfrm>
        </p:spPr>
        <p:txBody>
          <a:bodyPr>
            <a:noAutofit/>
          </a:bodyPr>
          <a:lstStyle/>
          <a:p>
            <a:pPr marL="0" lvl="0" indent="0">
              <a:buNone/>
            </a:pPr>
            <a:r>
              <a:rPr lang="en-CA" sz="1800" b="1" dirty="0">
                <a:solidFill>
                  <a:prstClr val="black"/>
                </a:solidFill>
              </a:rPr>
              <a:t>(b)     an employee covered by a collective agreement who</a:t>
            </a:r>
            <a:br>
              <a:rPr lang="en-CA" sz="1800" b="1" dirty="0">
                <a:solidFill>
                  <a:prstClr val="black"/>
                </a:solidFill>
              </a:rPr>
            </a:br>
            <a:endParaRPr lang="en-CA" sz="1800" b="1" dirty="0">
              <a:solidFill>
                <a:prstClr val="black"/>
              </a:solidFill>
            </a:endParaRPr>
          </a:p>
          <a:p>
            <a:pPr marL="400050" lvl="1" indent="0">
              <a:buNone/>
            </a:pPr>
            <a:r>
              <a:rPr lang="en-CA" sz="1800" b="1" dirty="0" smtClean="0">
                <a:solidFill>
                  <a:prstClr val="black"/>
                </a:solidFill>
              </a:rPr>
              <a:t>(</a:t>
            </a:r>
            <a:r>
              <a:rPr lang="en-CA" sz="1800" b="1" dirty="0" err="1" smtClean="0">
                <a:solidFill>
                  <a:prstClr val="black"/>
                </a:solidFill>
              </a:rPr>
              <a:t>i</a:t>
            </a:r>
            <a:r>
              <a:rPr lang="en-CA" sz="1800" b="1" dirty="0" smtClean="0">
                <a:solidFill>
                  <a:prstClr val="black"/>
                </a:solidFill>
              </a:rPr>
              <a:t>) is </a:t>
            </a:r>
            <a:r>
              <a:rPr lang="en-CA" sz="1800" b="1" dirty="0">
                <a:solidFill>
                  <a:prstClr val="black"/>
                </a:solidFill>
              </a:rPr>
              <a:t>employed in a seasonal industry in which the practice is to lay </a:t>
            </a:r>
            <a:r>
              <a:rPr lang="en-CA" sz="1800" b="1" dirty="0" smtClean="0">
                <a:solidFill>
                  <a:prstClr val="black"/>
                </a:solidFill>
              </a:rPr>
              <a:t>off</a:t>
            </a:r>
            <a:br>
              <a:rPr lang="en-CA" sz="1800" b="1" dirty="0" smtClean="0">
                <a:solidFill>
                  <a:prstClr val="black"/>
                </a:solidFill>
              </a:rPr>
            </a:br>
            <a:r>
              <a:rPr lang="en-CA" sz="1800" b="1" dirty="0" smtClean="0">
                <a:solidFill>
                  <a:prstClr val="black"/>
                </a:solidFill>
              </a:rPr>
              <a:t>     employees</a:t>
            </a:r>
            <a:r>
              <a:rPr lang="en-CA" sz="1800" b="1" dirty="0">
                <a:solidFill>
                  <a:prstClr val="black"/>
                </a:solidFill>
              </a:rPr>
              <a:t> </a:t>
            </a:r>
            <a:r>
              <a:rPr lang="en-CA" sz="1800" b="1" dirty="0" smtClean="0">
                <a:solidFill>
                  <a:prstClr val="black"/>
                </a:solidFill>
              </a:rPr>
              <a:t>every </a:t>
            </a:r>
            <a:r>
              <a:rPr lang="en-CA" sz="1800" b="1" dirty="0">
                <a:solidFill>
                  <a:prstClr val="black"/>
                </a:solidFill>
              </a:rPr>
              <a:t>year and to call them </a:t>
            </a:r>
            <a:r>
              <a:rPr lang="en-CA" sz="1800" b="1" dirty="0" smtClean="0">
                <a:solidFill>
                  <a:prstClr val="black"/>
                </a:solidFill>
              </a:rPr>
              <a:t>back </a:t>
            </a:r>
            <a:r>
              <a:rPr lang="en-CA" sz="1800" b="1" dirty="0">
                <a:solidFill>
                  <a:prstClr val="black"/>
                </a:solidFill>
              </a:rPr>
              <a:t>to </a:t>
            </a:r>
            <a:r>
              <a:rPr lang="en-CA" sz="1800" b="1" dirty="0" smtClean="0">
                <a:solidFill>
                  <a:prstClr val="black"/>
                </a:solidFill>
              </a:rPr>
              <a:t>work</a:t>
            </a:r>
            <a:r>
              <a:rPr lang="en-CA" sz="1800" b="1" dirty="0">
                <a:solidFill>
                  <a:prstClr val="black"/>
                </a:solidFill>
              </a:rPr>
              <a:t>,</a:t>
            </a:r>
            <a:br>
              <a:rPr lang="en-CA" sz="1800" b="1" dirty="0">
                <a:solidFill>
                  <a:prstClr val="black"/>
                </a:solidFill>
              </a:rPr>
            </a:br>
            <a:r>
              <a:rPr lang="en-CA" sz="1800" b="1" dirty="0">
                <a:solidFill>
                  <a:prstClr val="black"/>
                </a:solidFill>
              </a:rPr>
              <a:t>(ii) was notified on being hired by the employer that the employee might be </a:t>
            </a:r>
            <a:endParaRPr lang="en-CA" sz="1800" b="1" dirty="0" smtClean="0">
              <a:solidFill>
                <a:prstClr val="black"/>
              </a:solidFill>
            </a:endParaRPr>
          </a:p>
          <a:p>
            <a:pPr marL="400050" lvl="1" indent="0">
              <a:buNone/>
            </a:pPr>
            <a:r>
              <a:rPr lang="en-CA" sz="1800" b="1" dirty="0" smtClean="0">
                <a:solidFill>
                  <a:prstClr val="black"/>
                </a:solidFill>
              </a:rPr>
              <a:t>      laid off </a:t>
            </a:r>
            <a:r>
              <a:rPr lang="en-CA" sz="1800" b="1" dirty="0">
                <a:solidFill>
                  <a:prstClr val="black"/>
                </a:solidFill>
              </a:rPr>
              <a:t>and called back to work, </a:t>
            </a:r>
            <a:r>
              <a:rPr lang="en-CA" sz="1800" b="1" dirty="0" smtClean="0">
                <a:solidFill>
                  <a:prstClr val="black"/>
                </a:solidFill>
              </a:rPr>
              <a:t>and</a:t>
            </a:r>
            <a:r>
              <a:rPr lang="en-CA" sz="1800" b="1" dirty="0">
                <a:solidFill>
                  <a:prstClr val="black"/>
                </a:solidFill>
              </a:rPr>
              <a:t/>
            </a:r>
            <a:br>
              <a:rPr lang="en-CA" sz="1800" b="1" dirty="0">
                <a:solidFill>
                  <a:prstClr val="black"/>
                </a:solidFill>
              </a:rPr>
            </a:br>
            <a:r>
              <a:rPr lang="en-CA" sz="1800" b="1" dirty="0">
                <a:solidFill>
                  <a:prstClr val="black"/>
                </a:solidFill>
              </a:rPr>
              <a:t>(iii) is laid off or terminated as a result of the normal seasonal reduction, </a:t>
            </a:r>
            <a:r>
              <a:rPr lang="en-CA" sz="1800" b="1" dirty="0" smtClean="0">
                <a:solidFill>
                  <a:prstClr val="black"/>
                </a:solidFill>
              </a:rPr>
              <a:t/>
            </a:r>
            <a:br>
              <a:rPr lang="en-CA" sz="1800" b="1" dirty="0" smtClean="0">
                <a:solidFill>
                  <a:prstClr val="black"/>
                </a:solidFill>
              </a:rPr>
            </a:br>
            <a:r>
              <a:rPr lang="en-CA" sz="1800" b="1" dirty="0" smtClean="0">
                <a:solidFill>
                  <a:prstClr val="black"/>
                </a:solidFill>
              </a:rPr>
              <a:t>       suspension </a:t>
            </a:r>
            <a:r>
              <a:rPr lang="en-CA" sz="1800" b="1" dirty="0">
                <a:solidFill>
                  <a:prstClr val="black"/>
                </a:solidFill>
              </a:rPr>
              <a:t>or closure of an </a:t>
            </a:r>
            <a:r>
              <a:rPr lang="en-CA" sz="1800" b="1" dirty="0" smtClean="0">
                <a:solidFill>
                  <a:prstClr val="black"/>
                </a:solidFill>
              </a:rPr>
              <a:t>operation</a:t>
            </a:r>
            <a:br>
              <a:rPr lang="en-CA" sz="1800" b="1" dirty="0" smtClean="0">
                <a:solidFill>
                  <a:prstClr val="black"/>
                </a:solidFill>
              </a:rPr>
            </a:br>
            <a:endParaRPr lang="en-CA" sz="1800" b="1" dirty="0"/>
          </a:p>
          <a:p>
            <a:pPr marL="0" indent="0">
              <a:buNone/>
            </a:pPr>
            <a:r>
              <a:rPr lang="en-CA" sz="1800" b="1" dirty="0" smtClean="0"/>
              <a:t>(</a:t>
            </a:r>
            <a:r>
              <a:rPr lang="en-CA" sz="1800" b="1" dirty="0"/>
              <a:t>4) </a:t>
            </a:r>
            <a:r>
              <a:rPr lang="en-CA" sz="1800" b="1" dirty="0" smtClean="0"/>
              <a:t>S. </a:t>
            </a:r>
            <a:r>
              <a:rPr lang="en-CA" sz="1800" b="1" dirty="0"/>
              <a:t>64 does not apply to an employee </a:t>
            </a:r>
            <a:r>
              <a:rPr lang="en-CA" sz="1800" b="1" dirty="0" smtClean="0"/>
              <a:t>who</a:t>
            </a:r>
            <a:br>
              <a:rPr lang="en-CA" sz="1800" b="1" dirty="0" smtClean="0"/>
            </a:br>
            <a:r>
              <a:rPr lang="en-CA" sz="1800" b="1" dirty="0"/>
              <a:t/>
            </a:r>
            <a:br>
              <a:rPr lang="en-CA" sz="1800" b="1" dirty="0"/>
            </a:br>
            <a:r>
              <a:rPr lang="en-CA" sz="1800" b="1" dirty="0"/>
              <a:t>(a) is offered and refuses alternative work or employment made available to </a:t>
            </a:r>
            <a:r>
              <a:rPr lang="en-CA" sz="1800" b="1" dirty="0" smtClean="0"/>
              <a:t>the</a:t>
            </a:r>
            <a:br>
              <a:rPr lang="en-CA" sz="1800" b="1" dirty="0" smtClean="0"/>
            </a:br>
            <a:r>
              <a:rPr lang="en-CA" sz="1800" b="1" dirty="0" smtClean="0"/>
              <a:t>      </a:t>
            </a:r>
            <a:r>
              <a:rPr lang="en-CA" sz="1800" b="1" dirty="0"/>
              <a:t>employee through a seniority system</a:t>
            </a:r>
            <a:r>
              <a:rPr lang="en-CA" sz="1800" b="1" dirty="0" smtClean="0"/>
              <a:t>,</a:t>
            </a:r>
            <a:r>
              <a:rPr lang="en-CA" sz="1800" b="1" dirty="0"/>
              <a:t/>
            </a:r>
            <a:br>
              <a:rPr lang="en-CA" sz="1800" b="1" dirty="0"/>
            </a:br>
            <a:r>
              <a:rPr lang="en-CA" sz="1800" b="1" dirty="0"/>
              <a:t>(b) is laid off or terminated as a result of the normal seasonal reduction, </a:t>
            </a:r>
            <a:r>
              <a:rPr lang="en-CA" sz="1800" b="1" dirty="0" smtClean="0"/>
              <a:t>suspension</a:t>
            </a:r>
            <a:br>
              <a:rPr lang="en-CA" sz="1800" b="1" dirty="0" smtClean="0"/>
            </a:br>
            <a:r>
              <a:rPr lang="en-CA" sz="1800" b="1" dirty="0" smtClean="0"/>
              <a:t>      </a:t>
            </a:r>
            <a:r>
              <a:rPr lang="en-CA" sz="1800" b="1" dirty="0"/>
              <a:t>or closure of an operation, </a:t>
            </a:r>
            <a:r>
              <a:rPr lang="en-CA" sz="1800" b="1" dirty="0" smtClean="0"/>
              <a:t>or</a:t>
            </a:r>
            <a:r>
              <a:rPr lang="en-CA" sz="1800" b="1" dirty="0"/>
              <a:t/>
            </a:r>
            <a:br>
              <a:rPr lang="en-CA" sz="1800" b="1" dirty="0"/>
            </a:br>
            <a:r>
              <a:rPr lang="en-CA" sz="1800" b="1" dirty="0"/>
              <a:t>(c) is laid off and does not return to work within a reasonable time after </a:t>
            </a:r>
            <a:r>
              <a:rPr lang="en-CA" sz="1800" b="1" dirty="0" smtClean="0"/>
              <a:t>being</a:t>
            </a:r>
            <a:br>
              <a:rPr lang="en-CA" sz="1800" b="1" dirty="0" smtClean="0"/>
            </a:br>
            <a:r>
              <a:rPr lang="en-CA" sz="1800" b="1" dirty="0" smtClean="0"/>
              <a:t>     requested </a:t>
            </a:r>
            <a:r>
              <a:rPr lang="en-CA" sz="1800" b="1" dirty="0"/>
              <a:t>to do so by the </a:t>
            </a:r>
            <a:r>
              <a:rPr lang="en-CA" sz="1800" b="1" dirty="0" smtClean="0"/>
              <a:t>employer</a:t>
            </a:r>
            <a:endParaRPr lang="en-CA" sz="18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3282692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943600" cy="960438"/>
          </a:xfrm>
        </p:spPr>
        <p:txBody>
          <a:bodyPr>
            <a:normAutofit/>
          </a:bodyPr>
          <a:lstStyle/>
          <a:p>
            <a:r>
              <a:rPr lang="en-CA" sz="4000" b="1" dirty="0" smtClean="0">
                <a:solidFill>
                  <a:srgbClr val="00B050"/>
                </a:solidFill>
              </a:rPr>
              <a:t>Group Termination</a:t>
            </a:r>
            <a:endParaRPr lang="en-CA" sz="4000" b="1" dirty="0">
              <a:solidFill>
                <a:srgbClr val="00B050"/>
              </a:solidFill>
            </a:endParaRPr>
          </a:p>
        </p:txBody>
      </p:sp>
      <p:sp>
        <p:nvSpPr>
          <p:cNvPr id="3" name="Content Placeholder 2"/>
          <p:cNvSpPr>
            <a:spLocks noGrp="1"/>
          </p:cNvSpPr>
          <p:nvPr>
            <p:ph idx="1"/>
          </p:nvPr>
        </p:nvSpPr>
        <p:spPr>
          <a:xfrm>
            <a:off x="457200" y="1694269"/>
            <a:ext cx="7031161" cy="5011331"/>
          </a:xfrm>
        </p:spPr>
        <p:txBody>
          <a:bodyPr>
            <a:normAutofit/>
          </a:bodyPr>
          <a:lstStyle/>
          <a:p>
            <a:pPr marL="0" indent="0">
              <a:buNone/>
            </a:pPr>
            <a:r>
              <a:rPr lang="en-CA" sz="2400" b="1" dirty="0" smtClean="0"/>
              <a:t>Notice to Minister of Labour</a:t>
            </a:r>
          </a:p>
          <a:p>
            <a:pPr marL="0" indent="0">
              <a:buNone/>
            </a:pPr>
            <a:endParaRPr lang="en-CA" sz="2400" dirty="0" smtClean="0"/>
          </a:p>
          <a:p>
            <a:pPr>
              <a:buFont typeface="Arial" charset="0"/>
              <a:buChar char="•"/>
            </a:pPr>
            <a:r>
              <a:rPr lang="en-CA" sz="2000" dirty="0" smtClean="0"/>
              <a:t>Federal and provincial </a:t>
            </a:r>
            <a:r>
              <a:rPr lang="en-CA" sz="2000" dirty="0"/>
              <a:t>l</a:t>
            </a:r>
            <a:r>
              <a:rPr lang="en-CA" sz="2000" dirty="0" smtClean="0"/>
              <a:t>egislation requires written notice of group termination to be delivered to the Minister of Labour</a:t>
            </a:r>
          </a:p>
          <a:p>
            <a:pPr>
              <a:buFont typeface="Arial" charset="0"/>
              <a:buChar char="•"/>
            </a:pPr>
            <a:endParaRPr lang="en-CA" sz="2000" dirty="0" smtClean="0"/>
          </a:p>
          <a:p>
            <a:pPr>
              <a:buFont typeface="Arial" charset="0"/>
              <a:buChar char="•"/>
            </a:pPr>
            <a:r>
              <a:rPr lang="en-CA" sz="2000" i="1" dirty="0" smtClean="0"/>
              <a:t>R. v </a:t>
            </a:r>
            <a:r>
              <a:rPr lang="en-CA" sz="2000" i="1" dirty="0" err="1" smtClean="0"/>
              <a:t>Servisair</a:t>
            </a:r>
            <a:r>
              <a:rPr lang="en-CA" sz="2000" i="1" dirty="0" smtClean="0"/>
              <a:t> Inc. </a:t>
            </a:r>
            <a:r>
              <a:rPr lang="en-CA" sz="2000" dirty="0" smtClean="0"/>
              <a:t>(2011) BCPC 142</a:t>
            </a:r>
          </a:p>
          <a:p>
            <a:pPr>
              <a:buFont typeface="Arial" charset="0"/>
              <a:buChar char="•"/>
            </a:pPr>
            <a:endParaRPr lang="en-CA" sz="2000" dirty="0" smtClean="0"/>
          </a:p>
          <a:p>
            <a:pPr>
              <a:buFont typeface="Arial" charset="0"/>
              <a:buChar char="•"/>
            </a:pPr>
            <a:r>
              <a:rPr lang="en-CA" sz="2000" dirty="0" smtClean="0"/>
              <a:t>Provincial Court considered the nature of penalty to be imposed for breach of s. 212 and s. 213(2) of the Canada Labour Code</a:t>
            </a:r>
          </a:p>
          <a:p>
            <a:pPr>
              <a:buFont typeface="Arial" charset="0"/>
              <a:buChar char="•"/>
            </a:pPr>
            <a:endParaRPr lang="en-CA" sz="2000" dirty="0" smtClean="0"/>
          </a:p>
          <a:p>
            <a:pPr>
              <a:buFont typeface="Arial" charset="0"/>
              <a:buChar char="•"/>
            </a:pPr>
            <a:r>
              <a:rPr lang="en-CA" sz="2000" dirty="0"/>
              <a:t>s</a:t>
            </a:r>
            <a:r>
              <a:rPr lang="en-CA" sz="2000" dirty="0" smtClean="0"/>
              <a:t>. 212 requires 16 weeks notice of group termination to the Minister of Labour</a:t>
            </a: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231346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943600" cy="990600"/>
          </a:xfrm>
        </p:spPr>
        <p:txBody>
          <a:bodyPr>
            <a:normAutofit fontScale="90000"/>
          </a:bodyPr>
          <a:lstStyle/>
          <a:p>
            <a:r>
              <a:rPr lang="en-CA" b="1" dirty="0" smtClean="0">
                <a:solidFill>
                  <a:srgbClr val="00B050"/>
                </a:solidFill>
              </a:rPr>
              <a:t>Group Termination </a:t>
            </a:r>
            <a:r>
              <a:rPr lang="en-CA" b="1" dirty="0" err="1" smtClean="0">
                <a:solidFill>
                  <a:srgbClr val="00B050"/>
                </a:solidFill>
              </a:rPr>
              <a:t>cont</a:t>
            </a:r>
            <a:r>
              <a:rPr lang="en-CA" b="1" dirty="0" smtClean="0">
                <a:solidFill>
                  <a:srgbClr val="00B050"/>
                </a:solidFill>
              </a:rPr>
              <a:t> …</a:t>
            </a:r>
            <a:endParaRPr lang="en-CA" dirty="0"/>
          </a:p>
        </p:txBody>
      </p:sp>
      <p:sp>
        <p:nvSpPr>
          <p:cNvPr id="3" name="Content Placeholder 2"/>
          <p:cNvSpPr>
            <a:spLocks noGrp="1"/>
          </p:cNvSpPr>
          <p:nvPr>
            <p:ph idx="1"/>
          </p:nvPr>
        </p:nvSpPr>
        <p:spPr>
          <a:xfrm>
            <a:off x="301277" y="1694270"/>
            <a:ext cx="7696200" cy="5069662"/>
          </a:xfrm>
        </p:spPr>
        <p:txBody>
          <a:bodyPr>
            <a:normAutofit lnSpcReduction="10000"/>
          </a:bodyPr>
          <a:lstStyle/>
          <a:p>
            <a:pPr marL="0" indent="0">
              <a:buNone/>
            </a:pPr>
            <a:r>
              <a:rPr lang="en-CA" sz="2400" b="1" dirty="0" smtClean="0"/>
              <a:t>Possible Penalties Under the </a:t>
            </a:r>
            <a:r>
              <a:rPr lang="en-CA" sz="2400" b="1" i="1" dirty="0" smtClean="0"/>
              <a:t>Canada Labour Code</a:t>
            </a:r>
          </a:p>
          <a:p>
            <a:pPr marL="0" indent="0">
              <a:buNone/>
            </a:pPr>
            <a:endParaRPr lang="en-CA" sz="2000" dirty="0" smtClean="0"/>
          </a:p>
          <a:p>
            <a:pPr>
              <a:buFont typeface="Arial" charset="0"/>
              <a:buChar char="•"/>
            </a:pPr>
            <a:r>
              <a:rPr lang="en-CA" sz="2000" dirty="0"/>
              <a:t>s</a:t>
            </a:r>
            <a:r>
              <a:rPr lang="en-CA" sz="2000" dirty="0" smtClean="0"/>
              <a:t>. 213 (2) requires employees to be provided with a written statement setting out vacation benefits, wages, severance pay and other benefits and pay, two weeks prior to termination</a:t>
            </a:r>
          </a:p>
          <a:p>
            <a:pPr marL="0" indent="0">
              <a:buNone/>
            </a:pPr>
            <a:endParaRPr lang="en-CA" sz="2000" dirty="0" smtClean="0"/>
          </a:p>
          <a:p>
            <a:pPr>
              <a:buFont typeface="Arial" charset="0"/>
              <a:buChar char="•"/>
            </a:pPr>
            <a:r>
              <a:rPr lang="en-CA" sz="2000" dirty="0" smtClean="0"/>
              <a:t>No order for compensation under s. 258</a:t>
            </a:r>
          </a:p>
          <a:p>
            <a:pPr marL="0" indent="0">
              <a:buNone/>
            </a:pPr>
            <a:endParaRPr lang="en-CA" sz="2000" dirty="0" smtClean="0"/>
          </a:p>
          <a:p>
            <a:pPr>
              <a:buFont typeface="Arial" charset="0"/>
              <a:buChar char="•"/>
            </a:pPr>
            <a:r>
              <a:rPr lang="en-CA" sz="2000" dirty="0" smtClean="0"/>
              <a:t>Code provides for penalties up </a:t>
            </a:r>
            <a:r>
              <a:rPr lang="en-CA" sz="2000" dirty="0"/>
              <a:t>to $</a:t>
            </a:r>
            <a:r>
              <a:rPr lang="en-CA" sz="2000" dirty="0" smtClean="0"/>
              <a:t>1,000,000.00</a:t>
            </a:r>
            <a:br>
              <a:rPr lang="en-CA" sz="2000" dirty="0" smtClean="0"/>
            </a:br>
            <a:endParaRPr lang="en-CA" sz="2000" dirty="0" smtClean="0"/>
          </a:p>
          <a:p>
            <a:pPr>
              <a:buFont typeface="Arial" charset="0"/>
              <a:buChar char="•"/>
            </a:pPr>
            <a:r>
              <a:rPr lang="en-CA" sz="2000" dirty="0" smtClean="0"/>
              <a:t>In </a:t>
            </a:r>
            <a:r>
              <a:rPr lang="en-CA" sz="2000" b="1" i="1" dirty="0" err="1" smtClean="0">
                <a:solidFill>
                  <a:prstClr val="black"/>
                </a:solidFill>
              </a:rPr>
              <a:t>Servisair</a:t>
            </a:r>
            <a:r>
              <a:rPr lang="en-CA" sz="2000" dirty="0" smtClean="0">
                <a:solidFill>
                  <a:prstClr val="black"/>
                </a:solidFill>
              </a:rPr>
              <a:t> fines were imposed as follows:</a:t>
            </a:r>
          </a:p>
          <a:p>
            <a:pPr>
              <a:buFont typeface="Arial" charset="0"/>
              <a:buChar char="•"/>
            </a:pPr>
            <a:endParaRPr lang="en-CA" sz="2000" dirty="0" smtClean="0">
              <a:solidFill>
                <a:prstClr val="black"/>
              </a:solidFill>
            </a:endParaRPr>
          </a:p>
          <a:p>
            <a:pPr marL="0" indent="0">
              <a:buNone/>
            </a:pPr>
            <a:r>
              <a:rPr lang="en-CA" sz="2000" dirty="0">
                <a:solidFill>
                  <a:prstClr val="black"/>
                </a:solidFill>
              </a:rPr>
              <a:t>	</a:t>
            </a:r>
            <a:r>
              <a:rPr lang="en-CA" sz="2000" dirty="0" smtClean="0">
                <a:solidFill>
                  <a:prstClr val="black"/>
                </a:solidFill>
              </a:rPr>
              <a:t>(a)	s.  212 		- 	$3,000.00</a:t>
            </a:r>
          </a:p>
          <a:p>
            <a:pPr marL="0" indent="0">
              <a:buNone/>
            </a:pPr>
            <a:r>
              <a:rPr lang="en-CA" sz="2000" dirty="0">
                <a:solidFill>
                  <a:prstClr val="black"/>
                </a:solidFill>
              </a:rPr>
              <a:t>	</a:t>
            </a:r>
            <a:r>
              <a:rPr lang="en-CA" sz="2000" dirty="0" smtClean="0">
                <a:solidFill>
                  <a:prstClr val="black"/>
                </a:solidFill>
              </a:rPr>
              <a:t>(b)	s. 213 (2)	-	$1,500.00</a:t>
            </a:r>
            <a:br>
              <a:rPr lang="en-CA" sz="2000" dirty="0" smtClean="0">
                <a:solidFill>
                  <a:prstClr val="black"/>
                </a:solidFill>
              </a:rPr>
            </a:br>
            <a:r>
              <a:rPr lang="en-CA" sz="2800" dirty="0" smtClean="0">
                <a:solidFill>
                  <a:prstClr val="black"/>
                </a:solidFill>
              </a:rPr>
              <a:t>	</a:t>
            </a:r>
            <a:endParaRPr lang="en-CA" sz="2800" dirty="0" smtClean="0"/>
          </a:p>
          <a:p>
            <a:pPr marL="0" indent="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1929856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248400" cy="1112838"/>
          </a:xfrm>
        </p:spPr>
        <p:txBody>
          <a:bodyPr>
            <a:normAutofit/>
          </a:bodyPr>
          <a:lstStyle/>
          <a:p>
            <a:r>
              <a:rPr lang="en-CA" sz="4000" b="1" dirty="0" smtClean="0">
                <a:solidFill>
                  <a:srgbClr val="00B050"/>
                </a:solidFill>
              </a:rPr>
              <a:t>Privacy</a:t>
            </a:r>
            <a:endParaRPr lang="en-CA" sz="4000" b="1" dirty="0">
              <a:solidFill>
                <a:srgbClr val="00B050"/>
              </a:solidFill>
            </a:endParaRPr>
          </a:p>
        </p:txBody>
      </p:sp>
      <p:sp>
        <p:nvSpPr>
          <p:cNvPr id="3" name="Content Placeholder 2"/>
          <p:cNvSpPr>
            <a:spLocks noGrp="1"/>
          </p:cNvSpPr>
          <p:nvPr>
            <p:ph idx="1"/>
          </p:nvPr>
        </p:nvSpPr>
        <p:spPr>
          <a:xfrm>
            <a:off x="228600" y="1324937"/>
            <a:ext cx="8001000" cy="5367281"/>
          </a:xfrm>
        </p:spPr>
        <p:txBody>
          <a:bodyPr>
            <a:normAutofit fontScale="55000" lnSpcReduction="20000"/>
          </a:bodyPr>
          <a:lstStyle/>
          <a:p>
            <a:pPr marL="0" indent="0">
              <a:buNone/>
            </a:pPr>
            <a:r>
              <a:rPr lang="en-CA" sz="3600" b="1" dirty="0"/>
              <a:t>s</a:t>
            </a:r>
            <a:r>
              <a:rPr lang="en-CA" sz="3600" b="1" dirty="0" smtClean="0"/>
              <a:t>. 20 of the </a:t>
            </a:r>
            <a:r>
              <a:rPr lang="en-CA" sz="3600" b="1" i="1" dirty="0" smtClean="0"/>
              <a:t>BC Personal Information Protection Act </a:t>
            </a:r>
            <a:r>
              <a:rPr lang="en-CA" sz="3600" b="1" dirty="0" smtClean="0"/>
              <a:t>States:</a:t>
            </a:r>
          </a:p>
          <a:p>
            <a:pPr marL="0" indent="0">
              <a:buNone/>
            </a:pPr>
            <a:endParaRPr lang="en-CA" b="1" dirty="0" smtClean="0"/>
          </a:p>
          <a:p>
            <a:pPr marL="514350" indent="-514350">
              <a:buAutoNum type="arabicParenBoth"/>
            </a:pPr>
            <a:r>
              <a:rPr lang="en-CA" b="1" dirty="0" smtClean="0"/>
              <a:t>        In </a:t>
            </a:r>
            <a:r>
              <a:rPr lang="en-CA" b="1" dirty="0"/>
              <a:t>this section</a:t>
            </a:r>
            <a:r>
              <a:rPr lang="en-CA" b="1" dirty="0" smtClean="0"/>
              <a:t>:</a:t>
            </a:r>
            <a:br>
              <a:rPr lang="en-CA" b="1" dirty="0" smtClean="0"/>
            </a:br>
            <a:endParaRPr lang="en-CA" b="1" dirty="0" smtClean="0"/>
          </a:p>
          <a:p>
            <a:pPr marL="0" indent="0">
              <a:buNone/>
            </a:pPr>
            <a:r>
              <a:rPr lang="en-CA" b="1" dirty="0" smtClean="0"/>
              <a:t>"</a:t>
            </a:r>
            <a:r>
              <a:rPr lang="en-CA" b="1" dirty="0"/>
              <a:t>business transaction"</a:t>
            </a:r>
            <a:r>
              <a:rPr lang="en-CA" dirty="0"/>
              <a:t> means the purchase, sale, lease, merger or amalgamation or any other type of acquisition, disposal or financing of an organization or a portion of an organization or of any of the business or assets of an </a:t>
            </a:r>
            <a:r>
              <a:rPr lang="en-CA" dirty="0" smtClean="0"/>
              <a:t>organization</a:t>
            </a:r>
            <a:br>
              <a:rPr lang="en-CA" dirty="0" smtClean="0"/>
            </a:br>
            <a:endParaRPr lang="en-CA" dirty="0" smtClean="0"/>
          </a:p>
          <a:p>
            <a:pPr marL="0" indent="0">
              <a:buNone/>
            </a:pPr>
            <a:r>
              <a:rPr lang="en-CA" b="1" dirty="0" smtClean="0"/>
              <a:t>"</a:t>
            </a:r>
            <a:r>
              <a:rPr lang="en-CA" b="1" dirty="0"/>
              <a:t>party"</a:t>
            </a:r>
            <a:r>
              <a:rPr lang="en-CA" dirty="0"/>
              <a:t> means a person or another organization that proceeds with the </a:t>
            </a:r>
            <a:r>
              <a:rPr lang="en-CA" dirty="0" smtClean="0"/>
              <a:t>business transaction</a:t>
            </a:r>
          </a:p>
          <a:p>
            <a:pPr marL="0" indent="0">
              <a:buNone/>
            </a:pPr>
            <a:endParaRPr lang="en-CA" dirty="0"/>
          </a:p>
          <a:p>
            <a:pPr marL="0" indent="0">
              <a:buNone/>
            </a:pPr>
            <a:r>
              <a:rPr lang="en-CA" b="1" dirty="0"/>
              <a:t>(2) </a:t>
            </a:r>
            <a:r>
              <a:rPr lang="en-CA" b="1" dirty="0" smtClean="0"/>
              <a:t>	An </a:t>
            </a:r>
            <a:r>
              <a:rPr lang="en-CA" b="1" dirty="0"/>
              <a:t>organization may disclose personal information about its employees, customers, directors, officers or shareholders without their consent, to a prospective party, </a:t>
            </a:r>
            <a:r>
              <a:rPr lang="en-CA" b="1" dirty="0" smtClean="0"/>
              <a:t>if</a:t>
            </a:r>
          </a:p>
          <a:p>
            <a:pPr marL="0" indent="0">
              <a:buNone/>
            </a:pPr>
            <a:endParaRPr lang="en-CA" b="1" dirty="0"/>
          </a:p>
          <a:p>
            <a:pPr marL="0" indent="0">
              <a:buNone/>
            </a:pPr>
            <a:r>
              <a:rPr lang="en-CA" b="1" dirty="0" smtClean="0"/>
              <a:t>(</a:t>
            </a:r>
            <a:r>
              <a:rPr lang="en-CA" b="1" dirty="0"/>
              <a:t>a) </a:t>
            </a:r>
            <a:r>
              <a:rPr lang="en-CA" b="1" dirty="0" smtClean="0"/>
              <a:t> the </a:t>
            </a:r>
            <a:r>
              <a:rPr lang="en-CA" b="1" dirty="0"/>
              <a:t>personal information is necessary for the prospective party to </a:t>
            </a:r>
            <a:r>
              <a:rPr lang="en-CA" b="1" dirty="0" smtClean="0"/>
              <a:t>determine</a:t>
            </a:r>
            <a:br>
              <a:rPr lang="en-CA" b="1" dirty="0" smtClean="0"/>
            </a:br>
            <a:r>
              <a:rPr lang="en-CA" b="1" dirty="0" smtClean="0"/>
              <a:t>       whether </a:t>
            </a:r>
            <a:r>
              <a:rPr lang="en-CA" b="1" dirty="0"/>
              <a:t>to proceed with the business transaction, and</a:t>
            </a:r>
          </a:p>
          <a:p>
            <a:pPr marL="0" indent="0">
              <a:buNone/>
            </a:pPr>
            <a:r>
              <a:rPr lang="en-CA" b="1" dirty="0" smtClean="0"/>
              <a:t>(</a:t>
            </a:r>
            <a:r>
              <a:rPr lang="en-CA" b="1" dirty="0"/>
              <a:t>b) </a:t>
            </a:r>
            <a:r>
              <a:rPr lang="en-CA" b="1" dirty="0" smtClean="0"/>
              <a:t> the </a:t>
            </a:r>
            <a:r>
              <a:rPr lang="en-CA" b="1" dirty="0"/>
              <a:t>organization and prospective party have entered into an </a:t>
            </a:r>
            <a:r>
              <a:rPr lang="en-CA" b="1" dirty="0" smtClean="0"/>
              <a:t>agreement </a:t>
            </a:r>
            <a:r>
              <a:rPr lang="en-CA" b="1" dirty="0"/>
              <a:t>that </a:t>
            </a:r>
            <a:r>
              <a:rPr lang="en-CA" b="1" dirty="0" smtClean="0"/>
              <a:t/>
            </a:r>
            <a:br>
              <a:rPr lang="en-CA" b="1" dirty="0" smtClean="0"/>
            </a:br>
            <a:r>
              <a:rPr lang="en-CA" b="1" dirty="0" smtClean="0"/>
              <a:t>       requires </a:t>
            </a:r>
            <a:r>
              <a:rPr lang="en-CA" b="1" dirty="0"/>
              <a:t>the prospective party to use or disclose the </a:t>
            </a:r>
            <a:r>
              <a:rPr lang="en-CA" b="1" dirty="0" smtClean="0"/>
              <a:t>personal </a:t>
            </a:r>
            <a:r>
              <a:rPr lang="en-CA" b="1" dirty="0"/>
              <a:t>information </a:t>
            </a:r>
            <a:r>
              <a:rPr lang="en-CA" b="1" dirty="0" smtClean="0"/>
              <a:t/>
            </a:r>
            <a:br>
              <a:rPr lang="en-CA" b="1" dirty="0" smtClean="0"/>
            </a:br>
            <a:r>
              <a:rPr lang="en-CA" b="1" dirty="0" smtClean="0"/>
              <a:t>       solely </a:t>
            </a:r>
            <a:r>
              <a:rPr lang="en-CA" b="1" dirty="0"/>
              <a:t>for purposes related to the </a:t>
            </a:r>
            <a:r>
              <a:rPr lang="en-CA" b="1" dirty="0" smtClean="0"/>
              <a:t>prospective</a:t>
            </a:r>
            <a:r>
              <a:rPr lang="en-CA" b="1" dirty="0"/>
              <a:t> </a:t>
            </a:r>
            <a:r>
              <a:rPr lang="en-CA" b="1" dirty="0" smtClean="0"/>
              <a:t>business transaction</a:t>
            </a:r>
            <a:endParaRPr lang="en-CA" b="1" dirty="0"/>
          </a:p>
          <a:p>
            <a:pPr marL="0" indent="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31282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94269"/>
            <a:ext cx="8305800" cy="4858931"/>
          </a:xfrm>
        </p:spPr>
        <p:txBody>
          <a:bodyPr>
            <a:noAutofit/>
          </a:bodyPr>
          <a:lstStyle/>
          <a:p>
            <a:pPr marL="0" indent="0">
              <a:buNone/>
            </a:pPr>
            <a:endParaRPr lang="en-CA" sz="2400" b="1" dirty="0" smtClean="0"/>
          </a:p>
          <a:p>
            <a:pPr lvl="0">
              <a:lnSpc>
                <a:spcPct val="150000"/>
              </a:lnSpc>
              <a:buFontTx/>
              <a:buChar char="-"/>
            </a:pPr>
            <a:r>
              <a:rPr lang="en-CA" sz="2000" dirty="0">
                <a:solidFill>
                  <a:prstClr val="black"/>
                </a:solidFill>
              </a:rPr>
              <a:t>H</a:t>
            </a:r>
            <a:r>
              <a:rPr lang="en-CA" sz="2000" dirty="0" smtClean="0">
                <a:solidFill>
                  <a:prstClr val="black"/>
                </a:solidFill>
              </a:rPr>
              <a:t>uman rights issues</a:t>
            </a:r>
            <a:endParaRPr lang="en-CA" sz="2000" dirty="0">
              <a:solidFill>
                <a:prstClr val="black"/>
              </a:solidFill>
            </a:endParaRPr>
          </a:p>
          <a:p>
            <a:pPr lvl="0">
              <a:lnSpc>
                <a:spcPct val="150000"/>
              </a:lnSpc>
              <a:buFontTx/>
              <a:buChar char="-"/>
            </a:pPr>
            <a:r>
              <a:rPr lang="en-CA" sz="2000" dirty="0">
                <a:solidFill>
                  <a:prstClr val="black"/>
                </a:solidFill>
              </a:rPr>
              <a:t>P</a:t>
            </a:r>
            <a:r>
              <a:rPr lang="en-CA" sz="2000" dirty="0" smtClean="0">
                <a:solidFill>
                  <a:prstClr val="black"/>
                </a:solidFill>
              </a:rPr>
              <a:t>ension </a:t>
            </a:r>
            <a:r>
              <a:rPr lang="en-CA" sz="2000" dirty="0">
                <a:solidFill>
                  <a:prstClr val="black"/>
                </a:solidFill>
              </a:rPr>
              <a:t>&amp; </a:t>
            </a:r>
            <a:r>
              <a:rPr lang="en-CA" sz="2000" dirty="0" smtClean="0">
                <a:solidFill>
                  <a:prstClr val="black"/>
                </a:solidFill>
              </a:rPr>
              <a:t>benefits</a:t>
            </a:r>
            <a:endParaRPr lang="en-CA" sz="2000" dirty="0">
              <a:solidFill>
                <a:prstClr val="black"/>
              </a:solidFill>
            </a:endParaRPr>
          </a:p>
          <a:p>
            <a:pPr lvl="0">
              <a:lnSpc>
                <a:spcPct val="150000"/>
              </a:lnSpc>
              <a:buFontTx/>
              <a:buChar char="-"/>
            </a:pPr>
            <a:r>
              <a:rPr lang="en-CA" sz="2000" dirty="0">
                <a:solidFill>
                  <a:prstClr val="black"/>
                </a:solidFill>
              </a:rPr>
              <a:t>C</a:t>
            </a:r>
            <a:r>
              <a:rPr lang="en-CA" sz="2000" dirty="0" smtClean="0">
                <a:solidFill>
                  <a:prstClr val="black"/>
                </a:solidFill>
              </a:rPr>
              <a:t>ommon employer </a:t>
            </a:r>
            <a:r>
              <a:rPr lang="en-CA" sz="2000" dirty="0">
                <a:solidFill>
                  <a:prstClr val="black"/>
                </a:solidFill>
              </a:rPr>
              <a:t>Issues</a:t>
            </a:r>
          </a:p>
          <a:p>
            <a:pPr lvl="0">
              <a:lnSpc>
                <a:spcPct val="150000"/>
              </a:lnSpc>
              <a:buFontTx/>
              <a:buChar char="-"/>
            </a:pPr>
            <a:r>
              <a:rPr lang="en-CA" sz="2000" dirty="0">
                <a:solidFill>
                  <a:prstClr val="black"/>
                </a:solidFill>
              </a:rPr>
              <a:t>W</a:t>
            </a:r>
            <a:r>
              <a:rPr lang="en-CA" sz="2000" dirty="0" smtClean="0">
                <a:solidFill>
                  <a:prstClr val="black"/>
                </a:solidFill>
              </a:rPr>
              <a:t>ritten contracts </a:t>
            </a:r>
            <a:r>
              <a:rPr lang="en-CA" sz="2000" dirty="0">
                <a:solidFill>
                  <a:prstClr val="black"/>
                </a:solidFill>
              </a:rPr>
              <a:t>of </a:t>
            </a:r>
            <a:r>
              <a:rPr lang="en-CA" sz="2000" dirty="0" smtClean="0">
                <a:solidFill>
                  <a:prstClr val="black"/>
                </a:solidFill>
              </a:rPr>
              <a:t>employment</a:t>
            </a:r>
            <a:endParaRPr lang="en-CA" sz="2000" dirty="0">
              <a:solidFill>
                <a:prstClr val="black"/>
              </a:solidFill>
            </a:endParaRPr>
          </a:p>
          <a:p>
            <a:pPr lvl="0">
              <a:lnSpc>
                <a:spcPct val="150000"/>
              </a:lnSpc>
              <a:buFontTx/>
              <a:buChar char="-"/>
            </a:pPr>
            <a:r>
              <a:rPr lang="en-CA" sz="2000" dirty="0">
                <a:solidFill>
                  <a:prstClr val="black"/>
                </a:solidFill>
              </a:rPr>
              <a:t>Restrictive </a:t>
            </a:r>
            <a:r>
              <a:rPr lang="en-CA" sz="2000" dirty="0" smtClean="0">
                <a:solidFill>
                  <a:prstClr val="black"/>
                </a:solidFill>
              </a:rPr>
              <a:t>covenants</a:t>
            </a:r>
            <a:endParaRPr lang="en-CA" sz="2000" dirty="0">
              <a:solidFill>
                <a:prstClr val="black"/>
              </a:solidFill>
            </a:endParaRPr>
          </a:p>
          <a:p>
            <a:pPr>
              <a:buFontTx/>
              <a:buChar char="-"/>
            </a:pPr>
            <a:endParaRPr lang="en-CA" sz="2400" b="1" dirty="0" smtClean="0"/>
          </a:p>
          <a:p>
            <a:pPr marL="0" indent="0">
              <a:buNone/>
            </a:pPr>
            <a:endParaRPr lang="en-CA" sz="2400" b="1" dirty="0" smtClean="0"/>
          </a:p>
          <a:p>
            <a:pPr marL="0" indent="0">
              <a:buNone/>
            </a:pPr>
            <a:endParaRPr lang="en-CA" sz="2000" b="1" dirty="0"/>
          </a:p>
          <a:p>
            <a:pPr marL="0" indent="0" algn="ctr">
              <a:buNone/>
            </a:pPr>
            <a:endParaRPr lang="en-CA" sz="4000" b="1" dirty="0">
              <a:solidFill>
                <a:srgbClr val="00B050"/>
              </a:solidFill>
              <a:ea typeface="+mj-ea"/>
              <a:cs typeface="+mj-cs"/>
            </a:endParaRPr>
          </a:p>
          <a:p>
            <a:pPr marL="0" indent="0" algn="ctr">
              <a:buNone/>
            </a:pPr>
            <a:endParaRPr lang="en-CA" sz="40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pPr lvl="0"/>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solidFill>
                <a:prstClr val="black"/>
              </a:solidFill>
            </a:endParaRPr>
          </a:p>
        </p:txBody>
      </p:sp>
      <p:sp>
        <p:nvSpPr>
          <p:cNvPr id="10" name="TextBox 9"/>
          <p:cNvSpPr txBox="1"/>
          <p:nvPr/>
        </p:nvSpPr>
        <p:spPr>
          <a:xfrm>
            <a:off x="381000" y="457200"/>
            <a:ext cx="4953000" cy="707886"/>
          </a:xfrm>
          <a:prstGeom prst="rect">
            <a:avLst/>
          </a:prstGeom>
          <a:noFill/>
        </p:spPr>
        <p:txBody>
          <a:bodyPr wrap="square" rtlCol="0">
            <a:spAutoFit/>
          </a:bodyPr>
          <a:lstStyle/>
          <a:p>
            <a:pPr algn="ctr"/>
            <a:r>
              <a:rPr lang="en-CA" sz="4000" b="1" dirty="0">
                <a:solidFill>
                  <a:srgbClr val="00B050"/>
                </a:solidFill>
              </a:rPr>
              <a:t>Introduction</a:t>
            </a:r>
          </a:p>
        </p:txBody>
      </p:sp>
    </p:spTree>
    <p:extLst>
      <p:ext uri="{BB962C8B-B14F-4D97-AF65-F5344CB8AC3E}">
        <p14:creationId xmlns:p14="http://schemas.microsoft.com/office/powerpoint/2010/main" val="13117190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715000" cy="1036638"/>
          </a:xfrm>
        </p:spPr>
        <p:txBody>
          <a:bodyPr>
            <a:normAutofit/>
          </a:bodyPr>
          <a:lstStyle/>
          <a:p>
            <a:r>
              <a:rPr lang="en-CA" sz="4000" b="1" dirty="0" smtClean="0">
                <a:solidFill>
                  <a:srgbClr val="00B050"/>
                </a:solidFill>
              </a:rPr>
              <a:t>Privacy </a:t>
            </a:r>
            <a:r>
              <a:rPr lang="en-CA" sz="4000" b="1" dirty="0" err="1" smtClean="0">
                <a:solidFill>
                  <a:srgbClr val="00B050"/>
                </a:solidFill>
              </a:rPr>
              <a:t>cont</a:t>
            </a:r>
            <a:r>
              <a:rPr lang="en-CA" sz="4000" b="1" dirty="0" smtClean="0">
                <a:solidFill>
                  <a:srgbClr val="00B050"/>
                </a:solidFill>
              </a:rPr>
              <a:t> …</a:t>
            </a:r>
            <a:endParaRPr lang="en-CA" sz="4000" dirty="0"/>
          </a:p>
        </p:txBody>
      </p:sp>
      <p:sp>
        <p:nvSpPr>
          <p:cNvPr id="3" name="Content Placeholder 2"/>
          <p:cNvSpPr>
            <a:spLocks noGrp="1"/>
          </p:cNvSpPr>
          <p:nvPr>
            <p:ph idx="1"/>
          </p:nvPr>
        </p:nvSpPr>
        <p:spPr>
          <a:xfrm>
            <a:off x="457200" y="1828800"/>
            <a:ext cx="8610600" cy="4876800"/>
          </a:xfrm>
        </p:spPr>
        <p:txBody>
          <a:bodyPr>
            <a:normAutofit fontScale="55000" lnSpcReduction="20000"/>
          </a:bodyPr>
          <a:lstStyle/>
          <a:p>
            <a:pPr marL="0" indent="0">
              <a:buNone/>
            </a:pPr>
            <a:r>
              <a:rPr lang="en-CA" b="1" dirty="0"/>
              <a:t>(3) </a:t>
            </a:r>
            <a:r>
              <a:rPr lang="en-CA" b="1" dirty="0" smtClean="0"/>
              <a:t>	If </a:t>
            </a:r>
            <a:r>
              <a:rPr lang="en-CA" b="1" dirty="0"/>
              <a:t>an organization proceeds with a business transaction, the organization may disclose, without consent, personal information of employees, customers, directors, officers and shareholders of the organization to a party on condition </a:t>
            </a:r>
            <a:r>
              <a:rPr lang="en-CA" b="1" dirty="0" smtClean="0"/>
              <a:t>that</a:t>
            </a:r>
          </a:p>
          <a:p>
            <a:pPr marL="0" indent="0">
              <a:buNone/>
            </a:pPr>
            <a:endParaRPr lang="en-CA" b="1" dirty="0"/>
          </a:p>
          <a:p>
            <a:pPr marL="514350" indent="-514350">
              <a:buAutoNum type="alphaLcParenBoth"/>
            </a:pPr>
            <a:r>
              <a:rPr lang="en-CA" b="1" dirty="0" smtClean="0"/>
              <a:t>the </a:t>
            </a:r>
            <a:r>
              <a:rPr lang="en-CA" b="1" dirty="0"/>
              <a:t>party must only use or disclose the personal information </a:t>
            </a:r>
            <a:r>
              <a:rPr lang="en-CA" b="1" dirty="0" smtClean="0"/>
              <a:t/>
            </a:r>
            <a:br>
              <a:rPr lang="en-CA" b="1" dirty="0" smtClean="0"/>
            </a:br>
            <a:r>
              <a:rPr lang="en-CA" b="1" dirty="0" smtClean="0"/>
              <a:t>for </a:t>
            </a:r>
            <a:r>
              <a:rPr lang="en-CA" b="1" dirty="0"/>
              <a:t>the same purposes for which it was collected, used </a:t>
            </a:r>
            <a:r>
              <a:rPr lang="en-CA" b="1" dirty="0" smtClean="0"/>
              <a:t>or</a:t>
            </a:r>
            <a:r>
              <a:rPr lang="en-CA" b="1" dirty="0"/>
              <a:t> </a:t>
            </a:r>
            <a:r>
              <a:rPr lang="en-CA" b="1" dirty="0" smtClean="0"/>
              <a:t>disclosed </a:t>
            </a:r>
            <a:r>
              <a:rPr lang="en-CA" b="1" dirty="0"/>
              <a:t>by the </a:t>
            </a:r>
            <a:r>
              <a:rPr lang="en-CA" b="1" dirty="0" smtClean="0"/>
              <a:t>organization</a:t>
            </a:r>
          </a:p>
          <a:p>
            <a:pPr marL="514350" indent="-514350">
              <a:buAutoNum type="alphaLcParenBoth"/>
            </a:pPr>
            <a:endParaRPr lang="en-CA" b="1" dirty="0"/>
          </a:p>
          <a:p>
            <a:pPr marL="514350" indent="-514350">
              <a:buAutoNum type="alphaLcParenBoth" startAt="2"/>
            </a:pPr>
            <a:r>
              <a:rPr lang="en-CA" b="1" dirty="0" smtClean="0"/>
              <a:t>the </a:t>
            </a:r>
            <a:r>
              <a:rPr lang="en-CA" b="1" dirty="0"/>
              <a:t>disclosure is only of personal information that relates </a:t>
            </a:r>
            <a:r>
              <a:rPr lang="en-CA" b="1" dirty="0" smtClean="0"/>
              <a:t>directly </a:t>
            </a:r>
            <a:r>
              <a:rPr lang="en-CA" b="1" dirty="0"/>
              <a:t>to the part of the organization or its business </a:t>
            </a:r>
            <a:r>
              <a:rPr lang="en-CA" b="1" dirty="0" smtClean="0"/>
              <a:t>assets</a:t>
            </a:r>
            <a:r>
              <a:rPr lang="en-CA" b="1" dirty="0"/>
              <a:t> </a:t>
            </a:r>
            <a:r>
              <a:rPr lang="en-CA" b="1" dirty="0" smtClean="0"/>
              <a:t>that </a:t>
            </a:r>
            <a:r>
              <a:rPr lang="en-CA" b="1" dirty="0"/>
              <a:t>is covered by the </a:t>
            </a:r>
            <a:r>
              <a:rPr lang="en-CA" b="1" dirty="0" smtClean="0"/>
              <a:t>business transaction</a:t>
            </a:r>
            <a:r>
              <a:rPr lang="en-CA" b="1" dirty="0"/>
              <a:t>, </a:t>
            </a:r>
            <a:r>
              <a:rPr lang="en-CA" b="1" dirty="0" smtClean="0"/>
              <a:t>and</a:t>
            </a:r>
          </a:p>
          <a:p>
            <a:pPr marL="0" indent="0">
              <a:buNone/>
            </a:pPr>
            <a:endParaRPr lang="en-CA" b="1" dirty="0"/>
          </a:p>
          <a:p>
            <a:pPr marL="514350" indent="-514350">
              <a:buAutoNum type="alphaLcParenBoth" startAt="3"/>
            </a:pPr>
            <a:r>
              <a:rPr lang="en-CA" b="1" dirty="0" smtClean="0"/>
              <a:t>the </a:t>
            </a:r>
            <a:r>
              <a:rPr lang="en-CA" b="1" dirty="0"/>
              <a:t>employees, customers, directors, officers and </a:t>
            </a:r>
            <a:r>
              <a:rPr lang="en-CA" b="1" dirty="0" smtClean="0"/>
              <a:t>shareholders whose personal </a:t>
            </a:r>
            <a:r>
              <a:rPr lang="en-CA" b="1" dirty="0"/>
              <a:t>information is disclosed are notified </a:t>
            </a:r>
            <a:r>
              <a:rPr lang="en-CA" b="1" dirty="0" smtClean="0"/>
              <a:t>that</a:t>
            </a:r>
          </a:p>
          <a:p>
            <a:pPr marL="0" indent="0">
              <a:buNone/>
            </a:pPr>
            <a:endParaRPr lang="en-CA" b="1" dirty="0"/>
          </a:p>
          <a:p>
            <a:pPr marL="0" indent="0">
              <a:buNone/>
            </a:pPr>
            <a:r>
              <a:rPr lang="en-CA" b="1" dirty="0" smtClean="0"/>
              <a:t>	(</a:t>
            </a:r>
            <a:r>
              <a:rPr lang="en-CA" b="1" dirty="0" err="1"/>
              <a:t>i</a:t>
            </a:r>
            <a:r>
              <a:rPr lang="en-CA" b="1" dirty="0"/>
              <a:t>) the business transaction has taken place, </a:t>
            </a:r>
            <a:r>
              <a:rPr lang="en-CA" b="1" dirty="0" smtClean="0"/>
              <a:t>and</a:t>
            </a:r>
          </a:p>
          <a:p>
            <a:pPr marL="0" indent="0">
              <a:buNone/>
            </a:pPr>
            <a:endParaRPr lang="en-CA" b="1" dirty="0"/>
          </a:p>
          <a:p>
            <a:pPr marL="0" indent="0">
              <a:buNone/>
            </a:pPr>
            <a:r>
              <a:rPr lang="en-CA" b="1" dirty="0" smtClean="0"/>
              <a:t>	(</a:t>
            </a:r>
            <a:r>
              <a:rPr lang="en-CA" b="1" dirty="0"/>
              <a:t>ii) the personal information about them has been </a:t>
            </a:r>
            <a:r>
              <a:rPr lang="en-CA" b="1" dirty="0" smtClean="0"/>
              <a:t>disclosed </a:t>
            </a:r>
            <a:r>
              <a:rPr lang="en-CA" b="1" dirty="0"/>
              <a:t>to the party.</a:t>
            </a:r>
          </a:p>
          <a:p>
            <a:pPr marL="0" indent="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92280"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885880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172200" cy="1036638"/>
          </a:xfrm>
        </p:spPr>
        <p:txBody>
          <a:bodyPr>
            <a:normAutofit/>
          </a:bodyPr>
          <a:lstStyle/>
          <a:p>
            <a:r>
              <a:rPr lang="en-CA" sz="4000" b="1" dirty="0">
                <a:solidFill>
                  <a:srgbClr val="00B050"/>
                </a:solidFill>
              </a:rPr>
              <a:t>Privacy </a:t>
            </a:r>
            <a:r>
              <a:rPr lang="en-CA" sz="4000" b="1" dirty="0" err="1">
                <a:solidFill>
                  <a:srgbClr val="00B050"/>
                </a:solidFill>
              </a:rPr>
              <a:t>cont</a:t>
            </a:r>
            <a:r>
              <a:rPr lang="en-CA" sz="4000" b="1" dirty="0">
                <a:solidFill>
                  <a:srgbClr val="00B050"/>
                </a:solidFill>
              </a:rPr>
              <a:t> …</a:t>
            </a:r>
            <a:endParaRPr lang="en-CA" sz="4000" dirty="0"/>
          </a:p>
        </p:txBody>
      </p:sp>
      <p:sp>
        <p:nvSpPr>
          <p:cNvPr id="3" name="Content Placeholder 2"/>
          <p:cNvSpPr>
            <a:spLocks noGrp="1"/>
          </p:cNvSpPr>
          <p:nvPr>
            <p:ph idx="1"/>
          </p:nvPr>
        </p:nvSpPr>
        <p:spPr>
          <a:xfrm>
            <a:off x="457200" y="2133600"/>
            <a:ext cx="7620000" cy="3992563"/>
          </a:xfrm>
        </p:spPr>
        <p:txBody>
          <a:bodyPr>
            <a:normAutofit fontScale="92500"/>
          </a:bodyPr>
          <a:lstStyle/>
          <a:p>
            <a:pPr marL="0" indent="0">
              <a:buNone/>
            </a:pPr>
            <a:r>
              <a:rPr lang="en-CA" sz="2200" dirty="0"/>
              <a:t>(</a:t>
            </a:r>
            <a:r>
              <a:rPr lang="en-CA" sz="2200" b="1" dirty="0"/>
              <a:t>4) </a:t>
            </a:r>
            <a:r>
              <a:rPr lang="en-CA" sz="2200" b="1" dirty="0" smtClean="0"/>
              <a:t>	A </a:t>
            </a:r>
            <a:r>
              <a:rPr lang="en-CA" sz="2200" b="1" dirty="0"/>
              <a:t>prospective party may collect and use personal </a:t>
            </a:r>
            <a:r>
              <a:rPr lang="en-CA" sz="2200" b="1" dirty="0" smtClean="0"/>
              <a:t>information </a:t>
            </a:r>
            <a:r>
              <a:rPr lang="en-CA" sz="2200" b="1" dirty="0"/>
              <a:t>without the consent of the employees, customers, directors, officers and shareholders of the organization in the circumstances described in subsection (2) if the prospective party complies with the conditions applicable to that prospective party under that </a:t>
            </a:r>
            <a:r>
              <a:rPr lang="en-CA" sz="2200" b="1" dirty="0" smtClean="0"/>
              <a:t>subsection</a:t>
            </a:r>
          </a:p>
          <a:p>
            <a:pPr marL="0" indent="0">
              <a:buNone/>
            </a:pPr>
            <a:endParaRPr lang="en-CA" sz="2200" dirty="0"/>
          </a:p>
          <a:p>
            <a:pPr marL="0" indent="0">
              <a:buNone/>
            </a:pPr>
            <a:r>
              <a:rPr lang="en-CA" sz="2200" b="1" dirty="0"/>
              <a:t>(5) </a:t>
            </a:r>
            <a:r>
              <a:rPr lang="en-CA" sz="2200" b="1" dirty="0" smtClean="0"/>
              <a:t>	A </a:t>
            </a:r>
            <a:r>
              <a:rPr lang="en-CA" sz="2200" b="1" dirty="0"/>
              <a:t>party may collect, use and disclose personal information without the consent of the employees, customers, directors, officers and shareholders of the organization in the circumstances described in subsection (3) if the party complies with the conditions applicable to that party under that </a:t>
            </a:r>
            <a:r>
              <a:rPr lang="en-CA" sz="2200" b="1" dirty="0" smtClean="0"/>
              <a:t>subsection</a:t>
            </a:r>
            <a:endParaRPr lang="en-CA" sz="2200" b="1" dirty="0"/>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92280"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2418534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867400" cy="1112838"/>
          </a:xfrm>
        </p:spPr>
        <p:txBody>
          <a:bodyPr>
            <a:normAutofit/>
          </a:bodyPr>
          <a:lstStyle/>
          <a:p>
            <a:r>
              <a:rPr lang="en-CA" sz="4000" b="1" dirty="0">
                <a:solidFill>
                  <a:srgbClr val="00B050"/>
                </a:solidFill>
              </a:rPr>
              <a:t>Privacy </a:t>
            </a:r>
            <a:r>
              <a:rPr lang="en-CA" sz="4000" b="1" dirty="0" err="1">
                <a:solidFill>
                  <a:srgbClr val="00B050"/>
                </a:solidFill>
              </a:rPr>
              <a:t>cont</a:t>
            </a:r>
            <a:r>
              <a:rPr lang="en-CA" sz="4000" b="1" dirty="0">
                <a:solidFill>
                  <a:srgbClr val="00B050"/>
                </a:solidFill>
              </a:rPr>
              <a:t> …</a:t>
            </a:r>
            <a:endParaRPr lang="en-CA" sz="4000" dirty="0"/>
          </a:p>
        </p:txBody>
      </p:sp>
      <p:sp>
        <p:nvSpPr>
          <p:cNvPr id="3" name="Content Placeholder 2"/>
          <p:cNvSpPr>
            <a:spLocks noGrp="1"/>
          </p:cNvSpPr>
          <p:nvPr>
            <p:ph idx="1"/>
          </p:nvPr>
        </p:nvSpPr>
        <p:spPr>
          <a:xfrm>
            <a:off x="457200" y="2057400"/>
            <a:ext cx="8309664" cy="4648200"/>
          </a:xfrm>
        </p:spPr>
        <p:txBody>
          <a:bodyPr>
            <a:normAutofit fontScale="77500" lnSpcReduction="20000"/>
          </a:bodyPr>
          <a:lstStyle/>
          <a:p>
            <a:pPr marL="0" indent="0">
              <a:buNone/>
            </a:pPr>
            <a:r>
              <a:rPr lang="en-CA" sz="2900" b="1" dirty="0"/>
              <a:t>(6) </a:t>
            </a:r>
            <a:r>
              <a:rPr lang="en-CA" sz="2900" b="1" dirty="0" smtClean="0"/>
              <a:t>	If </a:t>
            </a:r>
            <a:r>
              <a:rPr lang="en-CA" sz="2900" b="1" dirty="0"/>
              <a:t>a business transaction does not proceed or is not completed, a prospective party must destroy or return to the organization any personal information the prospective party collected under subsection (2) about the employees, customers, directors, officers and shareholders of the </a:t>
            </a:r>
            <a:r>
              <a:rPr lang="en-CA" sz="2900" b="1" dirty="0" smtClean="0"/>
              <a:t>organization</a:t>
            </a:r>
          </a:p>
          <a:p>
            <a:pPr marL="0" indent="0">
              <a:buNone/>
            </a:pPr>
            <a:endParaRPr lang="en-CA" sz="2900" b="1" dirty="0"/>
          </a:p>
          <a:p>
            <a:pPr marL="0" indent="0">
              <a:buNone/>
            </a:pPr>
            <a:r>
              <a:rPr lang="en-CA" sz="2900" b="1" dirty="0"/>
              <a:t>(7) </a:t>
            </a:r>
            <a:r>
              <a:rPr lang="en-CA" sz="2900" b="1" dirty="0" smtClean="0"/>
              <a:t>	This </a:t>
            </a:r>
            <a:r>
              <a:rPr lang="en-CA" sz="2900" b="1" dirty="0"/>
              <a:t>section does not authorize an organization to disclose personal information to a party or prospective party for purposes of a business transaction that does not involve substantial assets of the organization other than this personal </a:t>
            </a:r>
            <a:r>
              <a:rPr lang="en-CA" sz="2900" b="1" dirty="0" smtClean="0"/>
              <a:t>information</a:t>
            </a:r>
          </a:p>
          <a:p>
            <a:pPr marL="0" indent="0">
              <a:buNone/>
            </a:pPr>
            <a:endParaRPr lang="en-CA" sz="2900" b="1" dirty="0"/>
          </a:p>
          <a:p>
            <a:pPr marL="0" indent="0">
              <a:buNone/>
            </a:pPr>
            <a:r>
              <a:rPr lang="en-CA" sz="2900" b="1" dirty="0"/>
              <a:t>(8) </a:t>
            </a:r>
            <a:r>
              <a:rPr lang="en-CA" sz="2900" b="1" dirty="0" smtClean="0"/>
              <a:t>	A </a:t>
            </a:r>
            <a:r>
              <a:rPr lang="en-CA" sz="2900" b="1" dirty="0"/>
              <a:t>party or prospective party is not authorized by this section to collect, use or disclose personal information that an organization disclosed to it in contravention of subsection (7</a:t>
            </a:r>
            <a:r>
              <a:rPr lang="en-CA" sz="2900" b="1" dirty="0" smtClean="0"/>
              <a:t>)</a:t>
            </a:r>
            <a:endParaRPr lang="en-CA" sz="2900" b="1" dirty="0"/>
          </a:p>
          <a:p>
            <a:pPr marL="0" indent="0">
              <a:buNone/>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1591599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172200" cy="1112838"/>
          </a:xfrm>
        </p:spPr>
        <p:txBody>
          <a:bodyPr>
            <a:normAutofit/>
          </a:bodyPr>
          <a:lstStyle/>
          <a:p>
            <a:r>
              <a:rPr lang="en-CA" sz="4000" b="1" dirty="0">
                <a:solidFill>
                  <a:srgbClr val="00B050"/>
                </a:solidFill>
              </a:rPr>
              <a:t>Privacy </a:t>
            </a:r>
            <a:r>
              <a:rPr lang="en-CA" sz="4000" b="1" dirty="0" err="1">
                <a:solidFill>
                  <a:srgbClr val="00B050"/>
                </a:solidFill>
              </a:rPr>
              <a:t>cont</a:t>
            </a:r>
            <a:r>
              <a:rPr lang="en-CA" sz="4000" b="1" dirty="0">
                <a:solidFill>
                  <a:srgbClr val="00B050"/>
                </a:solidFill>
              </a:rPr>
              <a:t> …</a:t>
            </a:r>
            <a:endParaRPr lang="en-CA" sz="4000" dirty="0"/>
          </a:p>
        </p:txBody>
      </p:sp>
      <p:sp>
        <p:nvSpPr>
          <p:cNvPr id="3" name="Content Placeholder 2"/>
          <p:cNvSpPr>
            <a:spLocks noGrp="1"/>
          </p:cNvSpPr>
          <p:nvPr>
            <p:ph idx="1"/>
          </p:nvPr>
        </p:nvSpPr>
        <p:spPr>
          <a:xfrm>
            <a:off x="228600" y="1338792"/>
            <a:ext cx="8309664" cy="5304462"/>
          </a:xfrm>
        </p:spPr>
        <p:txBody>
          <a:bodyPr>
            <a:normAutofit lnSpcReduction="10000"/>
          </a:bodyPr>
          <a:lstStyle/>
          <a:p>
            <a:pPr>
              <a:buFont typeface="Arial" charset="0"/>
              <a:buChar char="•"/>
            </a:pPr>
            <a:r>
              <a:rPr lang="en-CA" sz="2000" dirty="0" smtClean="0"/>
              <a:t>Builders Energy Services Ltd. was a public company  </a:t>
            </a:r>
            <a:br>
              <a:rPr lang="en-CA" sz="2000" dirty="0" smtClean="0"/>
            </a:br>
            <a:r>
              <a:rPr lang="en-CA" sz="2000" dirty="0" smtClean="0"/>
              <a:t>involved in acquiring other businesses</a:t>
            </a:r>
          </a:p>
          <a:p>
            <a:pPr marL="0" indent="0">
              <a:buNone/>
            </a:pPr>
            <a:endParaRPr lang="en-CA" sz="2000" dirty="0" smtClean="0"/>
          </a:p>
          <a:p>
            <a:pPr>
              <a:buFont typeface="Arial" charset="0"/>
              <a:buChar char="•"/>
            </a:pPr>
            <a:r>
              <a:rPr lang="en-CA" sz="2000" dirty="0" smtClean="0"/>
              <a:t>One Vendor, </a:t>
            </a:r>
            <a:r>
              <a:rPr lang="en-CA" sz="2000" i="1" dirty="0" smtClean="0"/>
              <a:t>Remote </a:t>
            </a:r>
            <a:r>
              <a:rPr lang="en-CA" sz="2000" i="1" dirty="0" err="1" smtClean="0"/>
              <a:t>Wireline</a:t>
            </a:r>
            <a:r>
              <a:rPr lang="en-CA" sz="2000" i="1" dirty="0" smtClean="0"/>
              <a:t> Services Ltd. </a:t>
            </a:r>
            <a:r>
              <a:rPr lang="en-CA" sz="2000" dirty="0"/>
              <a:t>d</a:t>
            </a:r>
            <a:r>
              <a:rPr lang="en-CA" sz="2000" dirty="0" smtClean="0"/>
              <a:t>isclosed a schedule of employee names, home addresses and SIN numbers in the course of the negotiation of the agreement</a:t>
            </a:r>
          </a:p>
          <a:p>
            <a:pPr marL="0" indent="0">
              <a:buNone/>
            </a:pPr>
            <a:endParaRPr lang="en-CA" sz="2000" dirty="0" smtClean="0"/>
          </a:p>
          <a:p>
            <a:pPr>
              <a:buFont typeface="Arial" charset="0"/>
              <a:buChar char="•"/>
            </a:pPr>
            <a:r>
              <a:rPr lang="en-CA" sz="2000" dirty="0" smtClean="0"/>
              <a:t>Builders was required to disclose all material contracts on SEDAR resulting in the publication of personal information of employees in breach of the legislation</a:t>
            </a:r>
          </a:p>
          <a:p>
            <a:pPr marL="0" indent="0">
              <a:buNone/>
            </a:pPr>
            <a:endParaRPr lang="en-CA" sz="2000" dirty="0" smtClean="0"/>
          </a:p>
          <a:p>
            <a:pPr>
              <a:buFont typeface="Arial" charset="0"/>
              <a:buChar char="•"/>
            </a:pPr>
            <a:r>
              <a:rPr lang="en-CA" sz="2000" dirty="0" smtClean="0"/>
              <a:t>The Alberta Privacy Commissioner found that the privacy legislation was breached and made a number of remedial orders</a:t>
            </a:r>
          </a:p>
          <a:p>
            <a:pPr marL="0" indent="0">
              <a:buNone/>
            </a:pPr>
            <a:endParaRPr lang="en-CA" sz="2000" dirty="0" smtClean="0"/>
          </a:p>
          <a:p>
            <a:pPr>
              <a:buFont typeface="Arial" charset="0"/>
              <a:buChar char="•"/>
            </a:pPr>
            <a:r>
              <a:rPr lang="en-CA" sz="2000" dirty="0" smtClean="0"/>
              <a:t>The law firms were held accountable for breaches of the legislation and  subject to the orders of the Commissioner</a:t>
            </a: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2040287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562600" cy="1036638"/>
          </a:xfrm>
        </p:spPr>
        <p:txBody>
          <a:bodyPr>
            <a:normAutofit/>
          </a:bodyPr>
          <a:lstStyle/>
          <a:p>
            <a:r>
              <a:rPr lang="en-CA" sz="4000" b="1" dirty="0">
                <a:solidFill>
                  <a:srgbClr val="00B050"/>
                </a:solidFill>
              </a:rPr>
              <a:t>Privacy </a:t>
            </a:r>
            <a:r>
              <a:rPr lang="en-CA" sz="4000" b="1" dirty="0" err="1">
                <a:solidFill>
                  <a:srgbClr val="00B050"/>
                </a:solidFill>
              </a:rPr>
              <a:t>cont</a:t>
            </a:r>
            <a:r>
              <a:rPr lang="en-CA" sz="4000" b="1" dirty="0">
                <a:solidFill>
                  <a:srgbClr val="00B050"/>
                </a:solidFill>
              </a:rPr>
              <a:t> …</a:t>
            </a:r>
            <a:endParaRPr lang="en-CA" sz="4000" dirty="0"/>
          </a:p>
        </p:txBody>
      </p:sp>
      <p:sp>
        <p:nvSpPr>
          <p:cNvPr id="3" name="Content Placeholder 2"/>
          <p:cNvSpPr>
            <a:spLocks noGrp="1"/>
          </p:cNvSpPr>
          <p:nvPr>
            <p:ph idx="1"/>
          </p:nvPr>
        </p:nvSpPr>
        <p:spPr>
          <a:xfrm>
            <a:off x="381000" y="2057400"/>
            <a:ext cx="8153400" cy="4431894"/>
          </a:xfrm>
        </p:spPr>
        <p:txBody>
          <a:bodyPr/>
          <a:lstStyle/>
          <a:p>
            <a:pPr>
              <a:buFont typeface="Arial" charset="0"/>
              <a:buChar char="•"/>
            </a:pPr>
            <a:r>
              <a:rPr lang="en-CA" sz="2000" dirty="0" smtClean="0"/>
              <a:t>Proposed amendments to the federal privacy legislation</a:t>
            </a:r>
          </a:p>
          <a:p>
            <a:pPr marL="0" indent="0">
              <a:buNone/>
            </a:pPr>
            <a:r>
              <a:rPr lang="en-CA" sz="2000" b="1" i="1" dirty="0" smtClean="0"/>
              <a:t>       Personal </a:t>
            </a:r>
            <a:r>
              <a:rPr lang="en-CA" sz="2000" b="1" i="1" dirty="0"/>
              <a:t>Information Protection </a:t>
            </a:r>
            <a:r>
              <a:rPr lang="en-CA" sz="2000" b="1" i="1" dirty="0" smtClean="0"/>
              <a:t>and Electronic </a:t>
            </a:r>
            <a:r>
              <a:rPr lang="en-CA" sz="2000" b="1" i="1" dirty="0"/>
              <a:t>Documents </a:t>
            </a:r>
            <a:r>
              <a:rPr lang="en-CA" sz="2000" b="1" i="1" dirty="0" smtClean="0"/>
              <a:t>Act, </a:t>
            </a:r>
            <a:r>
              <a:rPr lang="en-CA" sz="2000" b="1" dirty="0" smtClean="0"/>
              <a:t>S.C</a:t>
            </a:r>
            <a:br>
              <a:rPr lang="en-CA" sz="2000" b="1" dirty="0" smtClean="0"/>
            </a:br>
            <a:r>
              <a:rPr lang="en-CA" sz="2000" b="1" dirty="0" smtClean="0"/>
              <a:t>       2000, c.5 (“PIPEDA”)</a:t>
            </a:r>
          </a:p>
          <a:p>
            <a:pPr marL="457200" lvl="1" indent="0">
              <a:buNone/>
            </a:pPr>
            <a:endParaRPr lang="en-CA" sz="2000" dirty="0" smtClean="0">
              <a:solidFill>
                <a:srgbClr val="00B050"/>
              </a:solidFill>
            </a:endParaRPr>
          </a:p>
          <a:p>
            <a:pPr>
              <a:buFont typeface="Arial" charset="0"/>
              <a:buChar char="•"/>
            </a:pPr>
            <a:r>
              <a:rPr lang="en-CA" sz="2000" dirty="0"/>
              <a:t>T</a:t>
            </a:r>
            <a:r>
              <a:rPr lang="en-CA" sz="2000" dirty="0" smtClean="0"/>
              <a:t>he amendments include provisions to address the transfer of employment information in the course of negotiations of business transactions consistent with the existing provisions under the BC and Alberta legislation</a:t>
            </a:r>
          </a:p>
          <a:p>
            <a:pPr marL="0" indent="0">
              <a:buNone/>
            </a:pPr>
            <a:endParaRPr lang="en-CA"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759158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324600" cy="1112838"/>
          </a:xfrm>
        </p:spPr>
        <p:txBody>
          <a:bodyPr/>
          <a:lstStyle/>
          <a:p>
            <a:r>
              <a:rPr lang="en-CA" b="1" dirty="0" smtClean="0">
                <a:solidFill>
                  <a:srgbClr val="00B050"/>
                </a:solidFill>
              </a:rPr>
              <a:t> Human Rights Issues</a:t>
            </a:r>
            <a:endParaRPr lang="en-CA" b="1" dirty="0">
              <a:solidFill>
                <a:srgbClr val="00B050"/>
              </a:solidFill>
            </a:endParaRPr>
          </a:p>
        </p:txBody>
      </p:sp>
      <p:sp>
        <p:nvSpPr>
          <p:cNvPr id="3" name="Content Placeholder 2"/>
          <p:cNvSpPr>
            <a:spLocks noGrp="1"/>
          </p:cNvSpPr>
          <p:nvPr>
            <p:ph idx="1"/>
          </p:nvPr>
        </p:nvSpPr>
        <p:spPr>
          <a:xfrm>
            <a:off x="457200" y="1509604"/>
            <a:ext cx="7696200" cy="4616560"/>
          </a:xfrm>
        </p:spPr>
        <p:txBody>
          <a:bodyPr>
            <a:normAutofit fontScale="92500" lnSpcReduction="20000"/>
          </a:bodyPr>
          <a:lstStyle/>
          <a:p>
            <a:pPr marL="0" indent="0">
              <a:buNone/>
            </a:pPr>
            <a:r>
              <a:rPr lang="en-CA" sz="2600" b="1" dirty="0" smtClean="0"/>
              <a:t>Disabled Employees</a:t>
            </a:r>
          </a:p>
          <a:p>
            <a:pPr marL="0" indent="0">
              <a:buNone/>
            </a:pPr>
            <a:endParaRPr lang="en-CA" sz="2200" dirty="0" smtClean="0"/>
          </a:p>
          <a:p>
            <a:pPr>
              <a:buFont typeface="Arial" charset="0"/>
              <a:buChar char="•"/>
            </a:pPr>
            <a:r>
              <a:rPr lang="en-CA" sz="2200" dirty="0" smtClean="0"/>
              <a:t>Will the sale effect entitlement to benefits?</a:t>
            </a:r>
          </a:p>
          <a:p>
            <a:pPr marL="0" indent="0">
              <a:buNone/>
            </a:pPr>
            <a:endParaRPr lang="en-CA" sz="2200" dirty="0" smtClean="0"/>
          </a:p>
          <a:p>
            <a:pPr>
              <a:buFont typeface="Arial" charset="0"/>
              <a:buChar char="•"/>
            </a:pPr>
            <a:r>
              <a:rPr lang="en-CA" sz="2200" dirty="0" smtClean="0"/>
              <a:t>Will the new employer assume contracts of employment of employees on disability leave?</a:t>
            </a:r>
          </a:p>
          <a:p>
            <a:pPr marL="0" indent="0">
              <a:buNone/>
            </a:pPr>
            <a:endParaRPr lang="en-CA" sz="2200" dirty="0" smtClean="0"/>
          </a:p>
          <a:p>
            <a:pPr>
              <a:buFont typeface="Arial" charset="0"/>
              <a:buChar char="•"/>
            </a:pPr>
            <a:r>
              <a:rPr lang="en-CA" sz="2200" i="1" dirty="0" smtClean="0"/>
              <a:t>Fenton v Rona</a:t>
            </a:r>
            <a:r>
              <a:rPr lang="en-CA" sz="2200" dirty="0" smtClean="0"/>
              <a:t> (BC Human Rights Tribunal Decision – 2004)</a:t>
            </a:r>
          </a:p>
          <a:p>
            <a:pPr marL="0" indent="0">
              <a:buNone/>
            </a:pPr>
            <a:endParaRPr lang="en-CA" sz="2200" dirty="0"/>
          </a:p>
          <a:p>
            <a:pPr>
              <a:buFont typeface="Arial" charset="0"/>
              <a:buChar char="•"/>
            </a:pPr>
            <a:r>
              <a:rPr lang="en-CA" sz="2200" i="1" dirty="0" smtClean="0"/>
              <a:t>Peach v Portal Retail Group Inc</a:t>
            </a:r>
            <a:r>
              <a:rPr lang="en-CA" sz="2200" dirty="0" smtClean="0"/>
              <a:t>., [2004] BCHRT 246</a:t>
            </a:r>
          </a:p>
          <a:p>
            <a:pPr marL="0" indent="0">
              <a:buNone/>
            </a:pPr>
            <a:endParaRPr lang="en-CA" sz="2200" dirty="0" smtClean="0"/>
          </a:p>
          <a:p>
            <a:pPr>
              <a:buFont typeface="Arial" charset="0"/>
              <a:buChar char="•"/>
            </a:pPr>
            <a:r>
              <a:rPr lang="en-CA" sz="2200" dirty="0" smtClean="0"/>
              <a:t>Workers’ Compensation proceedings, complaints, penalties</a:t>
            </a:r>
          </a:p>
          <a:p>
            <a:pPr marL="0" indent="0">
              <a:buNone/>
            </a:pPr>
            <a:endParaRPr lang="en-CA" sz="2200" dirty="0" smtClean="0"/>
          </a:p>
          <a:p>
            <a:pPr>
              <a:buFont typeface="Arial" charset="0"/>
              <a:buChar char="•"/>
            </a:pPr>
            <a:r>
              <a:rPr lang="en-CA" sz="2200" dirty="0"/>
              <a:t>P</a:t>
            </a:r>
            <a:r>
              <a:rPr lang="en-CA" sz="2200" dirty="0" smtClean="0"/>
              <a:t>otential benefits claims</a:t>
            </a:r>
          </a:p>
          <a:p>
            <a:pPr marL="0" indent="0">
              <a:buNone/>
            </a:pPr>
            <a:endParaRPr lang="en-CA" dirty="0" smtClean="0"/>
          </a:p>
          <a:p>
            <a:pPr>
              <a:buFont typeface="Arial" charset="0"/>
              <a:buChar char="•"/>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38777688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257800" cy="914400"/>
          </a:xfrm>
        </p:spPr>
        <p:txBody>
          <a:bodyPr>
            <a:normAutofit/>
          </a:bodyPr>
          <a:lstStyle/>
          <a:p>
            <a:r>
              <a:rPr lang="en-CA" sz="4000" b="1" dirty="0" smtClean="0">
                <a:solidFill>
                  <a:srgbClr val="00B050"/>
                </a:solidFill>
              </a:rPr>
              <a:t>Pension Benefits</a:t>
            </a:r>
            <a:endParaRPr lang="en-CA" sz="4000" b="1" dirty="0">
              <a:solidFill>
                <a:srgbClr val="00B050"/>
              </a:solidFill>
            </a:endParaRPr>
          </a:p>
        </p:txBody>
      </p:sp>
      <p:sp>
        <p:nvSpPr>
          <p:cNvPr id="3" name="Content Placeholder 2"/>
          <p:cNvSpPr>
            <a:spLocks noGrp="1"/>
          </p:cNvSpPr>
          <p:nvPr>
            <p:ph idx="1"/>
          </p:nvPr>
        </p:nvSpPr>
        <p:spPr>
          <a:xfrm>
            <a:off x="533400" y="2057379"/>
            <a:ext cx="7848600" cy="4789658"/>
          </a:xfrm>
        </p:spPr>
        <p:txBody>
          <a:bodyPr>
            <a:normAutofit/>
          </a:bodyPr>
          <a:lstStyle/>
          <a:p>
            <a:pPr>
              <a:buFont typeface="Arial" charset="0"/>
              <a:buChar char="•"/>
            </a:pPr>
            <a:r>
              <a:rPr lang="en-CA" sz="2400" dirty="0" smtClean="0"/>
              <a:t>Provincial and federal Legislation addresses the requirements for the wind up of a pension and the transfer of assets of a pension plan where a business is sold or transferred</a:t>
            </a:r>
          </a:p>
          <a:p>
            <a:pPr>
              <a:buFont typeface="Arial" charset="0"/>
              <a:buChar char="•"/>
            </a:pPr>
            <a:r>
              <a:rPr lang="en-CA" sz="2400" dirty="0"/>
              <a:t>s</a:t>
            </a:r>
            <a:r>
              <a:rPr lang="en-CA" sz="2400" dirty="0" smtClean="0"/>
              <a:t>. 50 of the </a:t>
            </a:r>
            <a:r>
              <a:rPr lang="en-CA" sz="2400" i="1" dirty="0" smtClean="0"/>
              <a:t>BC Pension Benefits Standards Act </a:t>
            </a:r>
            <a:r>
              <a:rPr lang="en-CA" sz="2400" dirty="0" smtClean="0"/>
              <a:t>requires a minimum of 60 days notice of termination or wind up of a pension plan</a:t>
            </a:r>
          </a:p>
          <a:p>
            <a:pPr>
              <a:buFont typeface="Arial" charset="0"/>
              <a:buChar char="•"/>
            </a:pPr>
            <a:r>
              <a:rPr lang="en-CA" sz="2400" dirty="0" smtClean="0"/>
              <a:t>Potential liability where terms of new pension and benefits plan does not meet the level of benefits of those provided by the predecessor employer</a:t>
            </a:r>
          </a:p>
          <a:p>
            <a:pPr>
              <a:buFont typeface="Arial" charset="0"/>
              <a:buChar char="•"/>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2958697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648200" cy="884238"/>
          </a:xfrm>
        </p:spPr>
        <p:txBody>
          <a:bodyPr>
            <a:normAutofit/>
          </a:bodyPr>
          <a:lstStyle/>
          <a:p>
            <a:r>
              <a:rPr lang="en-CA" sz="4000" b="1" dirty="0">
                <a:solidFill>
                  <a:srgbClr val="00B050"/>
                </a:solidFill>
              </a:rPr>
              <a:t>Pension Benefits</a:t>
            </a:r>
            <a:endParaRPr lang="en-CA" sz="4000" dirty="0"/>
          </a:p>
        </p:txBody>
      </p:sp>
      <p:sp>
        <p:nvSpPr>
          <p:cNvPr id="3" name="Content Placeholder 2"/>
          <p:cNvSpPr>
            <a:spLocks noGrp="1"/>
          </p:cNvSpPr>
          <p:nvPr>
            <p:ph idx="1"/>
          </p:nvPr>
        </p:nvSpPr>
        <p:spPr>
          <a:xfrm>
            <a:off x="381000" y="2286000"/>
            <a:ext cx="8229600" cy="3276600"/>
          </a:xfrm>
        </p:spPr>
        <p:txBody>
          <a:bodyPr>
            <a:normAutofit/>
          </a:bodyPr>
          <a:lstStyle/>
          <a:p>
            <a:pPr>
              <a:buFont typeface="Arial" charset="0"/>
              <a:buChar char="•"/>
            </a:pPr>
            <a:r>
              <a:rPr lang="en-CA" sz="2200" dirty="0"/>
              <a:t>Where there is no alternative medical insurance benefits provided including life and disability insurance, the employer is potentially liable for uninsured claims that may arise upon completion of the business transaction and in the period that would have constituted reasonable notice </a:t>
            </a:r>
          </a:p>
          <a:p>
            <a:pPr>
              <a:buFont typeface="Arial" charset="0"/>
              <a:buChar char="•"/>
            </a:pPr>
            <a:r>
              <a:rPr lang="en-CA" sz="2200" dirty="0"/>
              <a:t>Enforceable employment agreements and releases may address the potential liability</a:t>
            </a:r>
          </a:p>
          <a:p>
            <a:pPr>
              <a:buFont typeface="Arial" charset="0"/>
              <a:buChar char="•"/>
            </a:pPr>
            <a:r>
              <a:rPr lang="en-CA" sz="2200" dirty="0"/>
              <a:t>Use of pension and benefits consultants in this area is key</a:t>
            </a:r>
          </a:p>
          <a:p>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92280"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5657710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867400" cy="1112838"/>
          </a:xfrm>
        </p:spPr>
        <p:txBody>
          <a:bodyPr>
            <a:normAutofit/>
          </a:bodyPr>
          <a:lstStyle/>
          <a:p>
            <a:r>
              <a:rPr lang="en-CA" sz="3200" b="1" dirty="0" smtClean="0">
                <a:solidFill>
                  <a:srgbClr val="00B050"/>
                </a:solidFill>
              </a:rPr>
              <a:t>Common Employers and True Employers at Common Law</a:t>
            </a:r>
            <a:endParaRPr lang="en-CA" sz="3200" b="1" dirty="0">
              <a:solidFill>
                <a:srgbClr val="00B050"/>
              </a:solidFill>
            </a:endParaRPr>
          </a:p>
        </p:txBody>
      </p:sp>
      <p:sp>
        <p:nvSpPr>
          <p:cNvPr id="3" name="Content Placeholder 2"/>
          <p:cNvSpPr>
            <a:spLocks noGrp="1"/>
          </p:cNvSpPr>
          <p:nvPr>
            <p:ph idx="1"/>
          </p:nvPr>
        </p:nvSpPr>
        <p:spPr>
          <a:xfrm>
            <a:off x="457200" y="1694270"/>
            <a:ext cx="7696200" cy="4431894"/>
          </a:xfrm>
        </p:spPr>
        <p:txBody>
          <a:bodyPr>
            <a:normAutofit lnSpcReduction="10000"/>
          </a:bodyPr>
          <a:lstStyle/>
          <a:p>
            <a:pPr>
              <a:buFont typeface="Arial" charset="0"/>
              <a:buChar char="•"/>
            </a:pPr>
            <a:r>
              <a:rPr lang="en-CA" sz="2200" dirty="0" smtClean="0"/>
              <a:t>It is possible for an employee to have more than one employer</a:t>
            </a:r>
          </a:p>
          <a:p>
            <a:pPr marL="0" indent="0">
              <a:buNone/>
            </a:pPr>
            <a:endParaRPr lang="en-CA" sz="2200" dirty="0" smtClean="0"/>
          </a:p>
          <a:p>
            <a:pPr>
              <a:buFont typeface="Arial" charset="0"/>
              <a:buChar char="•"/>
            </a:pPr>
            <a:r>
              <a:rPr lang="en-CA" sz="2200" dirty="0"/>
              <a:t>s</a:t>
            </a:r>
            <a:r>
              <a:rPr lang="en-CA" sz="2200" dirty="0" smtClean="0"/>
              <a:t>. 95 of the Employment Standards Act gives the Director of Employment Standards the jurisdiction to treat other individuals, entities, associations as one employer</a:t>
            </a:r>
          </a:p>
          <a:p>
            <a:pPr marL="0" indent="0">
              <a:buNone/>
            </a:pPr>
            <a:endParaRPr lang="en-CA" sz="2200" dirty="0" smtClean="0"/>
          </a:p>
          <a:p>
            <a:pPr>
              <a:buFont typeface="Arial" charset="0"/>
              <a:buChar char="•"/>
            </a:pPr>
            <a:r>
              <a:rPr lang="en-CA" sz="2200" i="1" dirty="0" smtClean="0"/>
              <a:t>Coupe v Malone’s Restaurant Ltd. </a:t>
            </a:r>
            <a:r>
              <a:rPr lang="en-CA" sz="2200" dirty="0" smtClean="0"/>
              <a:t>(2006) BCSC 1350</a:t>
            </a:r>
          </a:p>
          <a:p>
            <a:pPr marL="0" indent="0">
              <a:buNone/>
            </a:pPr>
            <a:endParaRPr lang="en-CA" sz="2200" dirty="0" smtClean="0"/>
          </a:p>
          <a:p>
            <a:pPr>
              <a:buFont typeface="Arial" charset="0"/>
              <a:buChar char="•"/>
            </a:pPr>
            <a:r>
              <a:rPr lang="en-CA" sz="2200" dirty="0" smtClean="0"/>
              <a:t>The Court held that the employee worked for related entities who would be liable for damages arising from termination of employment based on all past service including service with the Vendor</a:t>
            </a:r>
          </a:p>
          <a:p>
            <a:pPr>
              <a:buFont typeface="Arial" charset="0"/>
              <a:buChar char="•"/>
            </a:pPr>
            <a:endParaRPr lang="en-CA" sz="2200" dirty="0" smtClean="0"/>
          </a:p>
          <a:p>
            <a:pPr>
              <a:buFont typeface="Arial" charset="0"/>
              <a:buChar char="•"/>
            </a:pPr>
            <a:endParaRPr lang="en-CA" dirty="0" smtClean="0"/>
          </a:p>
          <a:p>
            <a:pPr>
              <a:buFont typeface="Arial" charset="0"/>
              <a:buChar char="•"/>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3530051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400800" cy="1036638"/>
          </a:xfrm>
        </p:spPr>
        <p:txBody>
          <a:bodyPr>
            <a:normAutofit/>
          </a:bodyPr>
          <a:lstStyle/>
          <a:p>
            <a:r>
              <a:rPr lang="en-CA" sz="4000" b="1" dirty="0" smtClean="0">
                <a:solidFill>
                  <a:srgbClr val="00B050"/>
                </a:solidFill>
              </a:rPr>
              <a:t>Constructive Dismissal</a:t>
            </a:r>
            <a:endParaRPr lang="en-CA" sz="4000" b="1" dirty="0">
              <a:solidFill>
                <a:srgbClr val="00B050"/>
              </a:solidFill>
            </a:endParaRPr>
          </a:p>
        </p:txBody>
      </p:sp>
      <p:sp>
        <p:nvSpPr>
          <p:cNvPr id="3" name="Content Placeholder 2"/>
          <p:cNvSpPr>
            <a:spLocks noGrp="1"/>
          </p:cNvSpPr>
          <p:nvPr>
            <p:ph idx="1"/>
          </p:nvPr>
        </p:nvSpPr>
        <p:spPr>
          <a:xfrm>
            <a:off x="533400" y="2209800"/>
            <a:ext cx="8001000" cy="3563530"/>
          </a:xfrm>
        </p:spPr>
        <p:txBody>
          <a:bodyPr/>
          <a:lstStyle/>
          <a:p>
            <a:pPr>
              <a:buFont typeface="Arial" charset="0"/>
              <a:buChar char="•"/>
            </a:pPr>
            <a:r>
              <a:rPr lang="en-CA" sz="2000" dirty="0" smtClean="0"/>
              <a:t>Business transactions may result in realignment of duties and need to change responsibilities and compensation</a:t>
            </a:r>
          </a:p>
          <a:p>
            <a:pPr>
              <a:buFont typeface="Arial" charset="0"/>
              <a:buChar char="•"/>
            </a:pPr>
            <a:r>
              <a:rPr lang="en-CA" sz="2000" dirty="0" smtClean="0"/>
              <a:t>What is a constructive dismissal?</a:t>
            </a:r>
          </a:p>
          <a:p>
            <a:pPr>
              <a:buFont typeface="Arial" charset="0"/>
              <a:buChar char="•"/>
            </a:pPr>
            <a:r>
              <a:rPr lang="en-CA" sz="2000" dirty="0" smtClean="0"/>
              <a:t>A </a:t>
            </a:r>
            <a:r>
              <a:rPr lang="en-CA" sz="2000" dirty="0"/>
              <a:t>u</a:t>
            </a:r>
            <a:r>
              <a:rPr lang="en-CA" sz="2000" dirty="0" smtClean="0"/>
              <a:t>nilateral change of a fundamental term of employment.</a:t>
            </a:r>
          </a:p>
          <a:p>
            <a:pPr>
              <a:buFont typeface="Arial" charset="0"/>
              <a:buChar char="•"/>
            </a:pPr>
            <a:r>
              <a:rPr lang="en-CA" sz="2000" dirty="0" smtClean="0"/>
              <a:t>What are the terms of the contract?</a:t>
            </a:r>
          </a:p>
          <a:p>
            <a:pPr>
              <a:buFont typeface="Arial" charset="0"/>
              <a:buChar char="•"/>
            </a:pPr>
            <a:r>
              <a:rPr lang="en-CA" sz="2000" dirty="0" smtClean="0"/>
              <a:t>Do they permit changes to be made unilaterally by the Employer?</a:t>
            </a:r>
          </a:p>
          <a:p>
            <a:pPr>
              <a:buFont typeface="Arial" charset="0"/>
              <a:buChar char="•"/>
            </a:pPr>
            <a:r>
              <a:rPr lang="en-CA" sz="2000" dirty="0" smtClean="0"/>
              <a:t>What are the prospects for mitigation?</a:t>
            </a:r>
          </a:p>
          <a:p>
            <a:pPr>
              <a:buFont typeface="Arial" charset="0"/>
              <a:buChar char="•"/>
            </a:pPr>
            <a:r>
              <a:rPr lang="en-CA" sz="2000" dirty="0" smtClean="0"/>
              <a:t>What is the duty to mitigate?</a:t>
            </a:r>
          </a:p>
          <a:p>
            <a:pPr>
              <a:buFont typeface="Arial" charset="0"/>
              <a:buChar char="•"/>
            </a:pPr>
            <a:r>
              <a:rPr lang="en-CA" sz="2000" i="1" dirty="0" smtClean="0"/>
              <a:t>Evans v Teamsters  Local Union No. 31 </a:t>
            </a:r>
            <a:r>
              <a:rPr lang="en-CA" sz="2000" dirty="0" smtClean="0"/>
              <a:t>[2008], 1 SCR 661, 2008 SCC 20</a:t>
            </a:r>
          </a:p>
          <a:p>
            <a:pPr>
              <a:buFont typeface="Arial" charset="0"/>
              <a:buChar char="•"/>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79563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096000" cy="731838"/>
          </a:xfrm>
        </p:spPr>
        <p:txBody>
          <a:bodyPr>
            <a:noAutofit/>
          </a:bodyPr>
          <a:lstStyle/>
          <a:p>
            <a:r>
              <a:rPr lang="en-CA" sz="4000" b="1" dirty="0" smtClean="0">
                <a:solidFill>
                  <a:srgbClr val="00B050"/>
                </a:solidFill>
              </a:rPr>
              <a:t>Asset </a:t>
            </a:r>
            <a:r>
              <a:rPr lang="en-CA" sz="4000" b="1" dirty="0" err="1" smtClean="0">
                <a:solidFill>
                  <a:srgbClr val="00B050"/>
                </a:solidFill>
              </a:rPr>
              <a:t>vs</a:t>
            </a:r>
            <a:r>
              <a:rPr lang="en-CA" sz="4000" b="1" dirty="0" smtClean="0">
                <a:solidFill>
                  <a:srgbClr val="00B050"/>
                </a:solidFill>
              </a:rPr>
              <a:t> Share Transaction</a:t>
            </a:r>
            <a:endParaRPr lang="en-CA" sz="4000" b="1" dirty="0">
              <a:solidFill>
                <a:srgbClr val="00B050"/>
              </a:solidFill>
            </a:endParaRPr>
          </a:p>
        </p:txBody>
      </p:sp>
      <p:sp>
        <p:nvSpPr>
          <p:cNvPr id="3" name="Content Placeholder 2"/>
          <p:cNvSpPr>
            <a:spLocks noGrp="1"/>
          </p:cNvSpPr>
          <p:nvPr>
            <p:ph idx="1"/>
          </p:nvPr>
        </p:nvSpPr>
        <p:spPr>
          <a:xfrm>
            <a:off x="457200" y="1981200"/>
            <a:ext cx="8229600" cy="4267200"/>
          </a:xfrm>
        </p:spPr>
        <p:txBody>
          <a:bodyPr>
            <a:normAutofit/>
          </a:bodyPr>
          <a:lstStyle/>
          <a:p>
            <a:pPr>
              <a:buFont typeface="Arial" charset="0"/>
              <a:buChar char="•"/>
            </a:pPr>
            <a:r>
              <a:rPr lang="en-CA" sz="2000" dirty="0" smtClean="0"/>
              <a:t>The sale of assets of a business triggers the termination of employment at common law. This presentation will address the myriad of employment, labour relations and privacy issues raised in the context of a business transaction</a:t>
            </a:r>
          </a:p>
          <a:p>
            <a:pPr>
              <a:buFont typeface="Arial" charset="0"/>
              <a:buChar char="•"/>
            </a:pPr>
            <a:endParaRPr lang="en-CA" sz="2000" dirty="0" smtClean="0"/>
          </a:p>
          <a:p>
            <a:pPr>
              <a:buFont typeface="Arial" charset="0"/>
              <a:buChar char="•"/>
            </a:pPr>
            <a:r>
              <a:rPr lang="en-CA" sz="2000" dirty="0" smtClean="0"/>
              <a:t>The sale of shares does not have the same impact on the employment relationship unless the Employer has contracted that a change in ownership or control will trigger certain rights</a:t>
            </a:r>
          </a:p>
          <a:p>
            <a:pPr>
              <a:buFont typeface="Arial" charset="0"/>
              <a:buChar char="•"/>
            </a:pPr>
            <a:endParaRPr lang="en-CA" sz="2000" dirty="0" smtClean="0"/>
          </a:p>
          <a:p>
            <a:pPr>
              <a:buFont typeface="Arial" charset="0"/>
              <a:buChar char="•"/>
            </a:pPr>
            <a:r>
              <a:rPr lang="en-CA" sz="2000" dirty="0" smtClean="0"/>
              <a:t>Disputes may arise in connection with a contractual “change of control” provision or if the new owner of the business makes changes that result in a constructive termination of employment</a:t>
            </a: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42806"/>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14360259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5943600" cy="884238"/>
          </a:xfrm>
        </p:spPr>
        <p:txBody>
          <a:bodyPr>
            <a:normAutofit fontScale="90000"/>
          </a:bodyPr>
          <a:lstStyle/>
          <a:p>
            <a:r>
              <a:rPr lang="en-CA" b="1" dirty="0" smtClean="0">
                <a:solidFill>
                  <a:srgbClr val="00B050"/>
                </a:solidFill>
              </a:rPr>
              <a:t>Written Contracts of Employment</a:t>
            </a:r>
            <a:endParaRPr lang="en-CA" b="1" dirty="0">
              <a:solidFill>
                <a:srgbClr val="00B050"/>
              </a:solidFill>
            </a:endParaRPr>
          </a:p>
        </p:txBody>
      </p:sp>
      <p:sp>
        <p:nvSpPr>
          <p:cNvPr id="3" name="Content Placeholder 2"/>
          <p:cNvSpPr>
            <a:spLocks noGrp="1"/>
          </p:cNvSpPr>
          <p:nvPr>
            <p:ph idx="1"/>
          </p:nvPr>
        </p:nvSpPr>
        <p:spPr>
          <a:xfrm>
            <a:off x="685800" y="2286000"/>
            <a:ext cx="7696200" cy="4191000"/>
          </a:xfrm>
        </p:spPr>
        <p:txBody>
          <a:bodyPr>
            <a:normAutofit/>
          </a:bodyPr>
          <a:lstStyle/>
          <a:p>
            <a:pPr>
              <a:buFont typeface="Arial" charset="0"/>
              <a:buChar char="•"/>
            </a:pPr>
            <a:r>
              <a:rPr lang="en-CA" sz="2200" dirty="0" smtClean="0"/>
              <a:t>Enforceable non-competition agreements</a:t>
            </a:r>
          </a:p>
          <a:p>
            <a:pPr>
              <a:buFont typeface="Arial" charset="0"/>
              <a:buChar char="•"/>
            </a:pPr>
            <a:r>
              <a:rPr lang="en-CA" sz="2200" dirty="0" smtClean="0"/>
              <a:t>Protection of intellectual property</a:t>
            </a:r>
          </a:p>
          <a:p>
            <a:pPr>
              <a:buFont typeface="Arial" charset="0"/>
              <a:buChar char="•"/>
            </a:pPr>
            <a:r>
              <a:rPr lang="en-CA" sz="2200" dirty="0" smtClean="0"/>
              <a:t>The negotiation of new contracts of employment by the Purchaser</a:t>
            </a:r>
          </a:p>
          <a:p>
            <a:pPr>
              <a:buFont typeface="Arial" charset="0"/>
              <a:buChar char="•"/>
            </a:pPr>
            <a:r>
              <a:rPr lang="en-CA" sz="2200" dirty="0" smtClean="0"/>
              <a:t>Importance of independent legal advice</a:t>
            </a:r>
          </a:p>
          <a:p>
            <a:pPr>
              <a:buFont typeface="Arial" charset="0"/>
              <a:buChar char="•"/>
            </a:pPr>
            <a:r>
              <a:rPr lang="en-CA" sz="2200" dirty="0" smtClean="0"/>
              <a:t>Assessing the risk of the departure of key employees and the loss of business</a:t>
            </a:r>
          </a:p>
          <a:p>
            <a:pPr>
              <a:buFont typeface="Arial" charset="0"/>
              <a:buChar char="•"/>
            </a:pPr>
            <a:r>
              <a:rPr lang="en-CA" sz="2200" dirty="0" smtClean="0"/>
              <a:t>Common </a:t>
            </a:r>
            <a:r>
              <a:rPr lang="en-CA" sz="2200" dirty="0"/>
              <a:t>l</a:t>
            </a:r>
            <a:r>
              <a:rPr lang="en-CA" sz="2200" dirty="0" smtClean="0"/>
              <a:t>aw protection of the employer’s business and the nature of</a:t>
            </a:r>
            <a:r>
              <a:rPr lang="en-CA" sz="2200" dirty="0"/>
              <a:t> </a:t>
            </a:r>
            <a:r>
              <a:rPr lang="en-CA" sz="2200" dirty="0" smtClean="0"/>
              <a:t>remedies available against employees who breach obligations of good faith and fiduciary duty</a:t>
            </a:r>
          </a:p>
          <a:p>
            <a:pPr marL="0" indent="0">
              <a:buNone/>
            </a:pPr>
            <a:endParaRPr lang="en-CA" sz="2800" dirty="0" smtClean="0"/>
          </a:p>
          <a:p>
            <a:pPr>
              <a:buFont typeface="Arial" charset="0"/>
              <a:buChar char="•"/>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02022" y="1328951"/>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93544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4953000" cy="3662541"/>
          </a:xfrm>
          <a:prstGeom prst="rect">
            <a:avLst/>
          </a:prstGeom>
          <a:noFill/>
        </p:spPr>
        <p:txBody>
          <a:bodyPr wrap="square" rtlCol="0">
            <a:spAutoFit/>
          </a:bodyPr>
          <a:lstStyle/>
          <a:p>
            <a:pPr lvl="0"/>
            <a:r>
              <a:rPr lang="en-CA" sz="3200" dirty="0">
                <a:solidFill>
                  <a:prstClr val="black"/>
                </a:solidFill>
              </a:rPr>
              <a:t>Carman J. Overholt, Q.C.</a:t>
            </a:r>
            <a:br>
              <a:rPr lang="en-CA" sz="3200" dirty="0">
                <a:solidFill>
                  <a:prstClr val="black"/>
                </a:solidFill>
              </a:rPr>
            </a:br>
            <a:r>
              <a:rPr lang="en-CA" sz="3200" b="1" dirty="0">
                <a:solidFill>
                  <a:prstClr val="black"/>
                </a:solidFill>
              </a:rPr>
              <a:t>OVERHOLT LAW</a:t>
            </a:r>
          </a:p>
          <a:p>
            <a:pPr lvl="0"/>
            <a:endParaRPr lang="en-CA" sz="2800" dirty="0">
              <a:solidFill>
                <a:prstClr val="black"/>
              </a:solidFill>
            </a:endParaRPr>
          </a:p>
          <a:p>
            <a:pPr lvl="0"/>
            <a:r>
              <a:rPr lang="en-CA" sz="2800" dirty="0">
                <a:solidFill>
                  <a:prstClr val="black"/>
                </a:solidFill>
              </a:rPr>
              <a:t>600 – 889 West Pender Street</a:t>
            </a:r>
          </a:p>
          <a:p>
            <a:pPr lvl="0"/>
            <a:r>
              <a:rPr lang="en-CA" sz="2800" dirty="0">
                <a:solidFill>
                  <a:prstClr val="black"/>
                </a:solidFill>
              </a:rPr>
              <a:t>Vancouver, BC  V6C 3B2</a:t>
            </a:r>
          </a:p>
          <a:p>
            <a:pPr lvl="0"/>
            <a:endParaRPr lang="en-CA" sz="2800" dirty="0">
              <a:solidFill>
                <a:prstClr val="black"/>
              </a:solidFill>
            </a:endParaRPr>
          </a:p>
          <a:p>
            <a:pPr lvl="0"/>
            <a:r>
              <a:rPr lang="en-CA" sz="2800" dirty="0">
                <a:solidFill>
                  <a:prstClr val="black"/>
                </a:solidFill>
              </a:rPr>
              <a:t>Direct: (604) 676-4196</a:t>
            </a:r>
            <a:endParaRPr lang="en-CA" dirty="0">
              <a:solidFill>
                <a:prstClr val="black"/>
              </a:solidFill>
            </a:endParaRPr>
          </a:p>
          <a:p>
            <a:pPr lvl="0"/>
            <a:r>
              <a:rPr lang="en-CA" sz="2800" dirty="0">
                <a:solidFill>
                  <a:prstClr val="black"/>
                </a:solidFill>
              </a:rPr>
              <a:t>carman@overholtlawyers.com</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1478" y="356672"/>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081220" y="1324937"/>
            <a:ext cx="1764842"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800" b="0" i="0" u="none" strike="noStrike" kern="0" cap="none" spc="0" normalizeH="0" baseline="0" noProof="0" dirty="0" smtClean="0">
                <a:ln>
                  <a:noFill/>
                </a:ln>
                <a:solidFill>
                  <a:srgbClr val="00B050"/>
                </a:solidFill>
                <a:effectLst/>
                <a:uLnTx/>
                <a:uFillTx/>
                <a:latin typeface="Times New Roman"/>
                <a:ea typeface="Calibri"/>
                <a:cs typeface="Times New Roman"/>
              </a:rPr>
              <a:t>Trusted</a:t>
            </a:r>
            <a:r>
              <a:rPr kumimoji="0" lang="en-CA" sz="1800" b="0" i="0" u="none" strike="noStrike" kern="0" cap="none" spc="35" normalizeH="0" baseline="0" noProof="0" dirty="0" smtClean="0">
                <a:ln>
                  <a:noFill/>
                </a:ln>
                <a:solidFill>
                  <a:srgbClr val="00B050"/>
                </a:solidFill>
                <a:effectLst/>
                <a:uLnTx/>
                <a:uFillTx/>
                <a:latin typeface="Times New Roman"/>
                <a:ea typeface="Calibri"/>
                <a:cs typeface="Times New Roman"/>
              </a:rPr>
              <a:t> </a:t>
            </a:r>
            <a:r>
              <a:rPr kumimoji="0" lang="en-CA" sz="1800" b="0" i="0" u="none" strike="noStrike" kern="0" cap="none" spc="0" normalizeH="0" baseline="0" noProof="0" dirty="0" smtClean="0">
                <a:ln>
                  <a:noFill/>
                </a:ln>
                <a:solidFill>
                  <a:srgbClr val="00B050"/>
                </a:solidFill>
                <a:effectLst/>
                <a:uLnTx/>
                <a:uFillTx/>
                <a:latin typeface="Times New Roman"/>
                <a:ea typeface="Calibri"/>
                <a:cs typeface="Times New Roman"/>
              </a:rPr>
              <a:t>Advisors</a:t>
            </a:r>
            <a:endParaRPr kumimoji="0" lang="en-CA" sz="1800" b="0" i="0" u="none" strike="noStrike" kern="0" cap="none" spc="0" normalizeH="0" baseline="0" noProof="0" dirty="0">
              <a:ln>
                <a:noFill/>
              </a:ln>
              <a:solidFill>
                <a:prstClr val="black"/>
              </a:solidFill>
              <a:effectLst/>
              <a:uLnTx/>
              <a:uFillTx/>
            </a:endParaRPr>
          </a:p>
        </p:txBody>
      </p:sp>
      <p:sp>
        <p:nvSpPr>
          <p:cNvPr id="6" name="TextBox 5"/>
          <p:cNvSpPr txBox="1"/>
          <p:nvPr/>
        </p:nvSpPr>
        <p:spPr>
          <a:xfrm>
            <a:off x="762000" y="4953000"/>
            <a:ext cx="7696200" cy="1175706"/>
          </a:xfrm>
          <a:prstGeom prst="rect">
            <a:avLst/>
          </a:prstGeom>
          <a:noFill/>
        </p:spPr>
        <p:txBody>
          <a:bodyPr wrap="square" rtlCol="0">
            <a:spAutoFit/>
          </a:bodyPr>
          <a:lstStyle/>
          <a:p>
            <a:pPr lvl="0" algn="ctr">
              <a:spcBef>
                <a:spcPct val="20000"/>
              </a:spcBef>
            </a:pPr>
            <a:r>
              <a:rPr lang="en-US" sz="3200" b="1" kern="0" dirty="0">
                <a:solidFill>
                  <a:srgbClr val="00B050"/>
                </a:solidFill>
                <a:latin typeface="Verdana"/>
              </a:rPr>
              <a:t>THANK YOU FOR ATTENDING</a:t>
            </a:r>
          </a:p>
          <a:p>
            <a:pPr lvl="0" algn="ctr">
              <a:spcBef>
                <a:spcPct val="20000"/>
              </a:spcBef>
            </a:pPr>
            <a:r>
              <a:rPr lang="en-US" sz="3200" b="1" kern="0" dirty="0" smtClean="0">
                <a:solidFill>
                  <a:srgbClr val="00B050"/>
                </a:solidFill>
                <a:latin typeface="Verdana"/>
              </a:rPr>
              <a:t>THIS </a:t>
            </a:r>
            <a:r>
              <a:rPr lang="en-US" sz="3200" b="1" kern="0" dirty="0">
                <a:solidFill>
                  <a:srgbClr val="00B050"/>
                </a:solidFill>
                <a:latin typeface="Verdana"/>
              </a:rPr>
              <a:t>PRESENTATION!</a:t>
            </a:r>
            <a:endParaRPr lang="en-CA" sz="3200" dirty="0">
              <a:solidFill>
                <a:srgbClr val="00B05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41</a:t>
            </a:fld>
            <a:endParaRPr lang="en-US" dirty="0"/>
          </a:p>
        </p:txBody>
      </p:sp>
    </p:spTree>
    <p:extLst>
      <p:ext uri="{BB962C8B-B14F-4D97-AF65-F5344CB8AC3E}">
        <p14:creationId xmlns:p14="http://schemas.microsoft.com/office/powerpoint/2010/main" val="404959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5562600" cy="960438"/>
          </a:xfrm>
        </p:spPr>
        <p:txBody>
          <a:bodyPr>
            <a:normAutofit fontScale="90000"/>
          </a:bodyPr>
          <a:lstStyle/>
          <a:p>
            <a:r>
              <a:rPr lang="en-CA" b="1" dirty="0" smtClean="0">
                <a:solidFill>
                  <a:srgbClr val="00B050"/>
                </a:solidFill>
              </a:rPr>
              <a:t>Asset Transaction </a:t>
            </a:r>
            <a:br>
              <a:rPr lang="en-CA" b="1" dirty="0" smtClean="0">
                <a:solidFill>
                  <a:srgbClr val="00B050"/>
                </a:solidFill>
              </a:rPr>
            </a:br>
            <a:r>
              <a:rPr lang="en-CA" b="1" dirty="0" smtClean="0">
                <a:solidFill>
                  <a:srgbClr val="00B050"/>
                </a:solidFill>
              </a:rPr>
              <a:t>- Common Law -</a:t>
            </a:r>
            <a:endParaRPr lang="en-CA" b="1" dirty="0">
              <a:solidFill>
                <a:srgbClr val="00B050"/>
              </a:solidFill>
            </a:endParaRPr>
          </a:p>
        </p:txBody>
      </p:sp>
      <p:sp>
        <p:nvSpPr>
          <p:cNvPr id="3" name="Content Placeholder 2"/>
          <p:cNvSpPr>
            <a:spLocks noGrp="1"/>
          </p:cNvSpPr>
          <p:nvPr>
            <p:ph idx="1"/>
          </p:nvPr>
        </p:nvSpPr>
        <p:spPr>
          <a:xfrm>
            <a:off x="609600" y="2286000"/>
            <a:ext cx="8001000" cy="3048000"/>
          </a:xfrm>
        </p:spPr>
        <p:txBody>
          <a:bodyPr/>
          <a:lstStyle/>
          <a:p>
            <a:pPr>
              <a:buFont typeface="Arial" charset="0"/>
              <a:buChar char="•"/>
            </a:pPr>
            <a:r>
              <a:rPr lang="en-CA" sz="2000" dirty="0" smtClean="0"/>
              <a:t>At common </a:t>
            </a:r>
            <a:r>
              <a:rPr lang="en-CA" sz="2000" dirty="0"/>
              <a:t>l</a:t>
            </a:r>
            <a:r>
              <a:rPr lang="en-CA" sz="2000" dirty="0" smtClean="0"/>
              <a:t>aw, employment is terminated</a:t>
            </a:r>
          </a:p>
          <a:p>
            <a:pPr>
              <a:buFont typeface="Arial" charset="0"/>
              <a:buChar char="•"/>
            </a:pPr>
            <a:r>
              <a:rPr lang="en-CA" sz="2000" dirty="0" smtClean="0"/>
              <a:t>Termination is subject to a duty to mitigate </a:t>
            </a:r>
          </a:p>
          <a:p>
            <a:pPr>
              <a:buFont typeface="Arial" charset="0"/>
              <a:buChar char="•"/>
            </a:pPr>
            <a:r>
              <a:rPr lang="en-CA" sz="2000" dirty="0" smtClean="0"/>
              <a:t>Employment cannot be transferred by the Employer if the employee objects</a:t>
            </a:r>
          </a:p>
          <a:p>
            <a:pPr>
              <a:buFont typeface="Arial" charset="0"/>
              <a:buChar char="•"/>
            </a:pPr>
            <a:r>
              <a:rPr lang="en-CA" sz="2000" dirty="0" smtClean="0"/>
              <a:t>Employee in a non-union context will need a reasonable explanation for refusing to accept employment with the purchaser of assets</a:t>
            </a:r>
          </a:p>
          <a:p>
            <a:pPr>
              <a:buFont typeface="Arial" charset="0"/>
              <a:buChar char="•"/>
            </a:pPr>
            <a:r>
              <a:rPr lang="en-CA" sz="2000" dirty="0" smtClean="0">
                <a:solidFill>
                  <a:prstClr val="black"/>
                </a:solidFill>
              </a:rPr>
              <a:t>The Vendor is liable for any damages </a:t>
            </a:r>
            <a:r>
              <a:rPr lang="en-CA" sz="2000" dirty="0">
                <a:solidFill>
                  <a:prstClr val="black"/>
                </a:solidFill>
              </a:rPr>
              <a:t>for wrongful </a:t>
            </a:r>
            <a:r>
              <a:rPr lang="en-CA" sz="2000" dirty="0" smtClean="0">
                <a:solidFill>
                  <a:prstClr val="black"/>
                </a:solidFill>
              </a:rPr>
              <a:t>dismissal and </a:t>
            </a:r>
            <a:r>
              <a:rPr lang="en-CA" sz="2000" dirty="0">
                <a:solidFill>
                  <a:prstClr val="black"/>
                </a:solidFill>
              </a:rPr>
              <a:t>not the Purchaser where </a:t>
            </a:r>
            <a:r>
              <a:rPr lang="en-CA" sz="2000" dirty="0" smtClean="0">
                <a:solidFill>
                  <a:prstClr val="black"/>
                </a:solidFill>
              </a:rPr>
              <a:t>the employee </a:t>
            </a:r>
            <a:r>
              <a:rPr lang="en-CA" sz="2000" dirty="0">
                <a:solidFill>
                  <a:prstClr val="black"/>
                </a:solidFill>
              </a:rPr>
              <a:t>declines </a:t>
            </a:r>
            <a:r>
              <a:rPr lang="en-CA" sz="2000" dirty="0" smtClean="0">
                <a:solidFill>
                  <a:prstClr val="black"/>
                </a:solidFill>
              </a:rPr>
              <a:t>the offer </a:t>
            </a:r>
            <a:r>
              <a:rPr lang="en-CA" sz="2000" dirty="0">
                <a:solidFill>
                  <a:prstClr val="black"/>
                </a:solidFill>
              </a:rPr>
              <a:t>of </a:t>
            </a:r>
            <a:r>
              <a:rPr lang="en-CA" sz="2000" dirty="0" smtClean="0">
                <a:solidFill>
                  <a:prstClr val="black"/>
                </a:solidFill>
              </a:rPr>
              <a:t>employment</a:t>
            </a:r>
          </a:p>
          <a:p>
            <a:pPr marL="0" indent="0">
              <a:buNone/>
            </a:pPr>
            <a:endParaRPr lang="en-CA" sz="2000" dirty="0">
              <a:solidFill>
                <a:prstClr val="black"/>
              </a:solidFill>
            </a:endParaRPr>
          </a:p>
          <a:p>
            <a:pPr>
              <a:buFont typeface="Arial" charset="0"/>
              <a:buChar char="•"/>
            </a:pPr>
            <a:endParaRPr lang="en-C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092280" y="135647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Tree>
    <p:extLst>
      <p:ext uri="{BB962C8B-B14F-4D97-AF65-F5344CB8AC3E}">
        <p14:creationId xmlns:p14="http://schemas.microsoft.com/office/powerpoint/2010/main" val="96032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3437"/>
            <a:ext cx="3733800" cy="1143000"/>
          </a:xfrm>
        </p:spPr>
        <p:txBody>
          <a:bodyPr>
            <a:normAutofit/>
          </a:bodyPr>
          <a:lstStyle/>
          <a:p>
            <a:r>
              <a:rPr lang="en-CA" sz="4000" b="1" dirty="0" err="1" smtClean="0">
                <a:solidFill>
                  <a:srgbClr val="00B050"/>
                </a:solidFill>
              </a:rPr>
              <a:t>Successorship</a:t>
            </a:r>
            <a:endParaRPr lang="en-CA" sz="4000" b="1" dirty="0">
              <a:solidFill>
                <a:srgbClr val="00B050"/>
              </a:solidFill>
            </a:endParaRPr>
          </a:p>
        </p:txBody>
      </p:sp>
      <p:sp>
        <p:nvSpPr>
          <p:cNvPr id="3" name="Content Placeholder 2"/>
          <p:cNvSpPr>
            <a:spLocks noGrp="1"/>
          </p:cNvSpPr>
          <p:nvPr>
            <p:ph idx="1"/>
          </p:nvPr>
        </p:nvSpPr>
        <p:spPr>
          <a:xfrm>
            <a:off x="609600" y="2362200"/>
            <a:ext cx="4343400" cy="1752600"/>
          </a:xfrm>
        </p:spPr>
        <p:txBody>
          <a:bodyPr>
            <a:normAutofit/>
          </a:bodyPr>
          <a:lstStyle/>
          <a:p>
            <a:pPr>
              <a:buFontTx/>
              <a:buChar char="-"/>
            </a:pPr>
            <a:r>
              <a:rPr lang="en-CA" sz="2000" i="1" dirty="0" smtClean="0"/>
              <a:t>BC Employment Standards Act</a:t>
            </a:r>
            <a:endParaRPr lang="en-CA" sz="2000" i="1" dirty="0"/>
          </a:p>
          <a:p>
            <a:pPr>
              <a:buFontTx/>
              <a:buChar char="-"/>
            </a:pPr>
            <a:r>
              <a:rPr lang="en-CA" sz="2000" i="1" dirty="0" smtClean="0"/>
              <a:t>BC Labour Relations Code</a:t>
            </a:r>
          </a:p>
          <a:p>
            <a:pPr>
              <a:buFontTx/>
              <a:buChar char="-"/>
            </a:pPr>
            <a:r>
              <a:rPr lang="en-CA" sz="2000" i="1" dirty="0" smtClean="0"/>
              <a:t>Canada Labour Code (federal)</a:t>
            </a:r>
          </a:p>
          <a:p>
            <a:pPr>
              <a:buFontTx/>
              <a:buChar char="-"/>
            </a:pPr>
            <a:r>
              <a:rPr lang="en-CA" sz="2000" i="1" dirty="0" smtClean="0"/>
              <a:t>Common Law</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732240" y="1324937"/>
            <a:ext cx="2106960" cy="369332"/>
          </a:xfrm>
          <a:prstGeom prst="rect">
            <a:avLst/>
          </a:prstGeom>
        </p:spPr>
        <p:txBody>
          <a:bodyPr wrap="square">
            <a:spAutoFit/>
          </a:bodyPr>
          <a:lstStyle/>
          <a:p>
            <a:pPr lvl="0"/>
            <a:r>
              <a:rPr lang="en-CA" dirty="0" smtClean="0">
                <a:solidFill>
                  <a:srgbClr val="00B050"/>
                </a:solidFill>
                <a:latin typeface="Times New Roman"/>
                <a:ea typeface="Calibri"/>
                <a:cs typeface="Times New Roman"/>
              </a:rPr>
              <a:t>    Trusted</a:t>
            </a:r>
            <a:r>
              <a:rPr lang="en-CA" spc="35" dirty="0" smtClean="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978918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334000" cy="1036638"/>
          </a:xfrm>
        </p:spPr>
        <p:txBody>
          <a:bodyPr>
            <a:normAutofit/>
          </a:bodyPr>
          <a:lstStyle/>
          <a:p>
            <a:r>
              <a:rPr lang="en-CA" sz="4000" b="1" dirty="0" err="1" smtClean="0">
                <a:solidFill>
                  <a:srgbClr val="00B050"/>
                </a:solidFill>
              </a:rPr>
              <a:t>Successorship</a:t>
            </a:r>
            <a:r>
              <a:rPr lang="en-CA" sz="4000" b="1" dirty="0" smtClean="0">
                <a:solidFill>
                  <a:srgbClr val="00B050"/>
                </a:solidFill>
              </a:rPr>
              <a:t> </a:t>
            </a:r>
            <a:r>
              <a:rPr lang="en-CA" sz="4000" b="1" dirty="0" err="1" smtClean="0">
                <a:solidFill>
                  <a:srgbClr val="00B050"/>
                </a:solidFill>
              </a:rPr>
              <a:t>cont</a:t>
            </a:r>
            <a:r>
              <a:rPr lang="en-CA" sz="4000" b="1" dirty="0" smtClean="0">
                <a:solidFill>
                  <a:srgbClr val="00B050"/>
                </a:solidFill>
              </a:rPr>
              <a:t> …</a:t>
            </a:r>
            <a:endParaRPr lang="en-CA" sz="4000" b="1" dirty="0">
              <a:solidFill>
                <a:srgbClr val="00B050"/>
              </a:solidFill>
            </a:endParaRPr>
          </a:p>
        </p:txBody>
      </p:sp>
      <p:sp>
        <p:nvSpPr>
          <p:cNvPr id="3" name="Content Placeholder 2"/>
          <p:cNvSpPr>
            <a:spLocks noGrp="1"/>
          </p:cNvSpPr>
          <p:nvPr>
            <p:ph idx="1"/>
          </p:nvPr>
        </p:nvSpPr>
        <p:spPr>
          <a:xfrm>
            <a:off x="685800" y="2286000"/>
            <a:ext cx="7620000" cy="2667000"/>
          </a:xfrm>
        </p:spPr>
        <p:txBody>
          <a:bodyPr>
            <a:normAutofit lnSpcReduction="10000"/>
          </a:bodyPr>
          <a:lstStyle/>
          <a:p>
            <a:pPr>
              <a:buFont typeface="Arial" charset="0"/>
              <a:buChar char="•"/>
            </a:pPr>
            <a:r>
              <a:rPr lang="en-CA" sz="2000" dirty="0" smtClean="0"/>
              <a:t>The </a:t>
            </a:r>
            <a:r>
              <a:rPr lang="en-CA" sz="2000" i="1" dirty="0" smtClean="0"/>
              <a:t>Employment Standards Act </a:t>
            </a:r>
            <a:r>
              <a:rPr lang="en-CA" sz="2000" dirty="0" smtClean="0"/>
              <a:t>contemplates continuous employment where a business is sold or transferred</a:t>
            </a:r>
          </a:p>
          <a:p>
            <a:pPr marL="0" indent="0">
              <a:buNone/>
            </a:pPr>
            <a:endParaRPr lang="en-CA" sz="2000" b="1" dirty="0"/>
          </a:p>
          <a:p>
            <a:pPr marL="0" indent="0">
              <a:buNone/>
            </a:pPr>
            <a:r>
              <a:rPr lang="en-CA" sz="2000" b="1" dirty="0" smtClean="0"/>
              <a:t>s. 97 of the </a:t>
            </a:r>
            <a:r>
              <a:rPr lang="en-CA" sz="2000" b="1" i="1" dirty="0" smtClean="0"/>
              <a:t>BC Employment Standards Act</a:t>
            </a:r>
            <a:r>
              <a:rPr lang="en-CA" sz="2000" b="1" dirty="0" smtClean="0"/>
              <a:t>:</a:t>
            </a:r>
          </a:p>
          <a:p>
            <a:pPr marL="0" indent="0">
              <a:buNone/>
            </a:pPr>
            <a:r>
              <a:rPr lang="en-CA" sz="2000" b="1" dirty="0" smtClean="0"/>
              <a:t>“… if all or part of a business or a substantial part of the entire assets of a business is disposed of, the employment of an employee of the business is deemed for the purposes of </a:t>
            </a:r>
            <a:r>
              <a:rPr lang="en-CA" sz="2000" b="1" u="sng" dirty="0" smtClean="0"/>
              <a:t>this</a:t>
            </a:r>
            <a:r>
              <a:rPr lang="en-CA" sz="2000" b="1" dirty="0" smtClean="0"/>
              <a:t> Act, to be continuous and uninterrupted by the disposition”</a:t>
            </a:r>
            <a:endParaRPr lang="en-CA" sz="20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pPr lvl="0"/>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923364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562600" cy="1036638"/>
          </a:xfrm>
        </p:spPr>
        <p:txBody>
          <a:bodyPr>
            <a:normAutofit/>
          </a:bodyPr>
          <a:lstStyle/>
          <a:p>
            <a:r>
              <a:rPr lang="en-CA" sz="4000" b="1" dirty="0" err="1">
                <a:solidFill>
                  <a:srgbClr val="00B050"/>
                </a:solidFill>
              </a:rPr>
              <a:t>Successorship</a:t>
            </a:r>
            <a:r>
              <a:rPr lang="en-CA" sz="4000" b="1" dirty="0">
                <a:solidFill>
                  <a:srgbClr val="00B050"/>
                </a:solidFill>
              </a:rPr>
              <a:t> </a:t>
            </a:r>
            <a:r>
              <a:rPr lang="en-CA" sz="4000" b="1" dirty="0" err="1">
                <a:solidFill>
                  <a:srgbClr val="00B050"/>
                </a:solidFill>
              </a:rPr>
              <a:t>cont</a:t>
            </a:r>
            <a:r>
              <a:rPr lang="en-CA" sz="4000" b="1" dirty="0">
                <a:solidFill>
                  <a:srgbClr val="00B050"/>
                </a:solidFill>
              </a:rPr>
              <a:t> …</a:t>
            </a:r>
            <a:endParaRPr lang="en-CA" sz="4000" dirty="0"/>
          </a:p>
        </p:txBody>
      </p:sp>
      <p:sp>
        <p:nvSpPr>
          <p:cNvPr id="3" name="Content Placeholder 2"/>
          <p:cNvSpPr>
            <a:spLocks noGrp="1"/>
          </p:cNvSpPr>
          <p:nvPr>
            <p:ph idx="1"/>
          </p:nvPr>
        </p:nvSpPr>
        <p:spPr>
          <a:xfrm>
            <a:off x="533400" y="1371600"/>
            <a:ext cx="7772400" cy="5119797"/>
          </a:xfrm>
        </p:spPr>
        <p:txBody>
          <a:bodyPr>
            <a:normAutofit lnSpcReduction="10000"/>
          </a:bodyPr>
          <a:lstStyle/>
          <a:p>
            <a:pPr marL="0" indent="0">
              <a:buNone/>
            </a:pPr>
            <a:r>
              <a:rPr lang="en-CA" sz="2400" b="1" dirty="0"/>
              <a:t>s</a:t>
            </a:r>
            <a:r>
              <a:rPr lang="en-CA" sz="2400" b="1" dirty="0" smtClean="0"/>
              <a:t>. 35 of the </a:t>
            </a:r>
            <a:r>
              <a:rPr lang="en-CA" sz="2400" b="1" i="1" dirty="0" smtClean="0"/>
              <a:t>BC Labour Relations Code</a:t>
            </a:r>
            <a:r>
              <a:rPr lang="en-CA" sz="2400" b="1" dirty="0" smtClean="0"/>
              <a:t>:</a:t>
            </a:r>
            <a:br>
              <a:rPr lang="en-CA" sz="2400" b="1" dirty="0" smtClean="0"/>
            </a:br>
            <a:r>
              <a:rPr lang="en-CA" sz="1800" b="1" dirty="0" smtClean="0"/>
              <a:t/>
            </a:r>
            <a:br>
              <a:rPr lang="en-CA" sz="1800" b="1" dirty="0" smtClean="0"/>
            </a:br>
            <a:r>
              <a:rPr lang="en-CA" sz="1800" b="1" dirty="0" smtClean="0"/>
              <a:t>(1</a:t>
            </a:r>
            <a:r>
              <a:rPr lang="en-CA" sz="1800" b="1" dirty="0"/>
              <a:t>) 	</a:t>
            </a:r>
            <a:r>
              <a:rPr lang="en-CA" sz="1800" b="1" dirty="0" smtClean="0"/>
              <a:t>If a business or a part of it is sold, leased, transferred or otherwise 	disposed of, the purchaser, lessee or transferee is bound by all 	proceedings under this Code before the date of the disposition and 	the proceedings must continue as if no change had occurred</a:t>
            </a:r>
          </a:p>
          <a:p>
            <a:pPr marL="0" indent="0">
              <a:buNone/>
            </a:pPr>
            <a:endParaRPr lang="en-CA" sz="1800" b="1" dirty="0" smtClean="0"/>
          </a:p>
          <a:p>
            <a:pPr lvl="0">
              <a:buAutoNum type="arabicParenBoth" startAt="2"/>
            </a:pPr>
            <a:r>
              <a:rPr lang="en-CA" sz="1800" b="1" dirty="0" smtClean="0">
                <a:solidFill>
                  <a:prstClr val="black"/>
                </a:solidFill>
              </a:rPr>
              <a:t>           If </a:t>
            </a:r>
            <a:r>
              <a:rPr lang="en-CA" sz="1800" b="1" dirty="0">
                <a:solidFill>
                  <a:prstClr val="black"/>
                </a:solidFill>
              </a:rPr>
              <a:t>a collective agreement is in force, it continues to bind the </a:t>
            </a:r>
            <a:r>
              <a:rPr lang="en-CA" sz="1800" b="1" dirty="0" smtClean="0">
                <a:solidFill>
                  <a:prstClr val="black"/>
                </a:solidFill>
              </a:rPr>
              <a:t>purchaser</a:t>
            </a:r>
            <a:r>
              <a:rPr lang="en-CA" sz="1800" b="1" dirty="0">
                <a:solidFill>
                  <a:prstClr val="black"/>
                </a:solidFill>
              </a:rPr>
              <a:t>, </a:t>
            </a:r>
            <a:r>
              <a:rPr lang="en-CA" sz="1800" b="1" dirty="0" smtClean="0">
                <a:solidFill>
                  <a:prstClr val="black"/>
                </a:solidFill>
              </a:rPr>
              <a:t>	lessee </a:t>
            </a:r>
            <a:r>
              <a:rPr lang="en-CA" sz="1800" b="1" dirty="0">
                <a:solidFill>
                  <a:prstClr val="black"/>
                </a:solidFill>
              </a:rPr>
              <a:t>or transferee to the same extent as if it had </a:t>
            </a:r>
            <a:r>
              <a:rPr lang="en-CA" sz="1800" b="1" dirty="0" smtClean="0">
                <a:solidFill>
                  <a:prstClr val="black"/>
                </a:solidFill>
              </a:rPr>
              <a:t>been </a:t>
            </a:r>
            <a:r>
              <a:rPr lang="en-CA" sz="1800" b="1" dirty="0">
                <a:solidFill>
                  <a:prstClr val="black"/>
                </a:solidFill>
              </a:rPr>
              <a:t>signed by the </a:t>
            </a:r>
            <a:r>
              <a:rPr lang="en-CA" sz="1800" b="1" dirty="0" smtClean="0">
                <a:solidFill>
                  <a:prstClr val="black"/>
                </a:solidFill>
              </a:rPr>
              <a:t>	purchaser</a:t>
            </a:r>
            <a:r>
              <a:rPr lang="en-CA" sz="1800" b="1" dirty="0">
                <a:solidFill>
                  <a:prstClr val="black"/>
                </a:solidFill>
              </a:rPr>
              <a:t>, lessee or transferee, as the case may </a:t>
            </a:r>
            <a:r>
              <a:rPr lang="en-CA" sz="1800" b="1" dirty="0" smtClean="0">
                <a:solidFill>
                  <a:prstClr val="black"/>
                </a:solidFill>
              </a:rPr>
              <a:t>be</a:t>
            </a:r>
          </a:p>
          <a:p>
            <a:pPr lvl="0">
              <a:buAutoNum type="arabicParenBoth" startAt="2"/>
            </a:pPr>
            <a:endParaRPr lang="en-CA" sz="1800" b="1" dirty="0" smtClean="0">
              <a:solidFill>
                <a:prstClr val="black"/>
              </a:solidFill>
            </a:endParaRPr>
          </a:p>
          <a:p>
            <a:pPr lvl="0">
              <a:buAutoNum type="arabicParenBoth" startAt="2"/>
            </a:pPr>
            <a:r>
              <a:rPr lang="en-CA" sz="1800" b="1" dirty="0" smtClean="0">
                <a:solidFill>
                  <a:prstClr val="black"/>
                </a:solidFill>
              </a:rPr>
              <a:t>           If </a:t>
            </a:r>
            <a:r>
              <a:rPr lang="en-CA" sz="1800" b="1" dirty="0">
                <a:solidFill>
                  <a:prstClr val="black"/>
                </a:solidFill>
              </a:rPr>
              <a:t>a question arises under this section, the board, on application by </a:t>
            </a:r>
            <a:r>
              <a:rPr lang="en-CA" sz="1800" b="1" dirty="0" smtClean="0">
                <a:solidFill>
                  <a:prstClr val="black"/>
                </a:solidFill>
              </a:rPr>
              <a:t>	any </a:t>
            </a:r>
            <a:r>
              <a:rPr lang="en-CA" sz="1800" b="1" dirty="0">
                <a:solidFill>
                  <a:prstClr val="black"/>
                </a:solidFill>
              </a:rPr>
              <a:t>person, must determine what rights, privileges and duties have </a:t>
            </a:r>
            <a:r>
              <a:rPr lang="en-CA" sz="1800" b="1" dirty="0" smtClean="0">
                <a:solidFill>
                  <a:prstClr val="black"/>
                </a:solidFill>
              </a:rPr>
              <a:t>	been </a:t>
            </a:r>
            <a:r>
              <a:rPr lang="en-CA" sz="1800" b="1" dirty="0">
                <a:solidFill>
                  <a:prstClr val="black"/>
                </a:solidFill>
              </a:rPr>
              <a:t>acquired or are </a:t>
            </a:r>
            <a:r>
              <a:rPr lang="en-CA" sz="1800" b="1" dirty="0" smtClean="0">
                <a:solidFill>
                  <a:prstClr val="black"/>
                </a:solidFill>
              </a:rPr>
              <a:t>retained</a:t>
            </a:r>
          </a:p>
          <a:p>
            <a:pPr lvl="0">
              <a:buAutoNum type="arabicParenBoth" startAt="2"/>
            </a:pPr>
            <a:endParaRPr lang="en-CA" sz="1800" b="1" dirty="0" smtClean="0">
              <a:solidFill>
                <a:prstClr val="black"/>
              </a:solidFill>
            </a:endParaRPr>
          </a:p>
          <a:p>
            <a:pPr>
              <a:buAutoNum type="arabicParenBoth" startAt="4"/>
            </a:pPr>
            <a:r>
              <a:rPr lang="en-CA" sz="1800" b="1" dirty="0" smtClean="0">
                <a:solidFill>
                  <a:prstClr val="black"/>
                </a:solidFill>
              </a:rPr>
              <a:t>           For </a:t>
            </a:r>
            <a:r>
              <a:rPr lang="en-CA" sz="1800" b="1" dirty="0">
                <a:solidFill>
                  <a:prstClr val="black"/>
                </a:solidFill>
              </a:rPr>
              <a:t>the purposes of this section, the board may make inquiries or </a:t>
            </a:r>
            <a:r>
              <a:rPr lang="en-CA" sz="1800" b="1" dirty="0" smtClean="0">
                <a:solidFill>
                  <a:prstClr val="black"/>
                </a:solidFill>
              </a:rPr>
              <a:t>   	direct </a:t>
            </a:r>
            <a:r>
              <a:rPr lang="en-CA" sz="1800" b="1" dirty="0">
                <a:solidFill>
                  <a:prstClr val="black"/>
                </a:solidFill>
              </a:rPr>
              <a:t>that representation votes be taken as it considers necessary or </a:t>
            </a:r>
            <a:r>
              <a:rPr lang="en-CA" sz="1800" b="1" dirty="0" smtClean="0">
                <a:solidFill>
                  <a:prstClr val="black"/>
                </a:solidFill>
              </a:rPr>
              <a:t>	advisable</a:t>
            </a:r>
            <a:endParaRPr lang="en-CA" sz="1800" b="1" dirty="0">
              <a:solidFill>
                <a:prstClr val="black"/>
              </a:solidFill>
            </a:endParaRPr>
          </a:p>
          <a:p>
            <a:pPr marL="0" lvl="0" indent="0">
              <a:buNone/>
            </a:pPr>
            <a:endParaRPr lang="en-CA" sz="1800" b="1" dirty="0">
              <a:solidFill>
                <a:prstClr val="black"/>
              </a:solidFill>
            </a:endParaRPr>
          </a:p>
          <a:p>
            <a:pPr marL="0" indent="0">
              <a:buNone/>
            </a:pPr>
            <a:endParaRPr lang="en-CA" sz="28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43768"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871938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840" y="744427"/>
            <a:ext cx="6248400" cy="1036638"/>
          </a:xfrm>
        </p:spPr>
        <p:txBody>
          <a:bodyPr>
            <a:normAutofit fontScale="90000"/>
          </a:bodyPr>
          <a:lstStyle/>
          <a:p>
            <a:r>
              <a:rPr lang="en-CA" b="1" dirty="0" err="1">
                <a:solidFill>
                  <a:srgbClr val="00B050"/>
                </a:solidFill>
              </a:rPr>
              <a:t>Successorship</a:t>
            </a:r>
            <a:r>
              <a:rPr lang="en-CA" b="1" dirty="0">
                <a:solidFill>
                  <a:srgbClr val="00B050"/>
                </a:solidFill>
              </a:rPr>
              <a:t> </a:t>
            </a:r>
            <a:r>
              <a:rPr lang="en-CA" b="1" dirty="0" err="1">
                <a:solidFill>
                  <a:srgbClr val="00B050"/>
                </a:solidFill>
              </a:rPr>
              <a:t>cont</a:t>
            </a:r>
            <a:r>
              <a:rPr lang="en-CA" b="1" dirty="0">
                <a:solidFill>
                  <a:srgbClr val="00B050"/>
                </a:solidFill>
              </a:rPr>
              <a:t> …</a:t>
            </a:r>
            <a:br>
              <a:rPr lang="en-CA" b="1" dirty="0">
                <a:solidFill>
                  <a:srgbClr val="00B050"/>
                </a:solidFill>
              </a:rPr>
            </a:br>
            <a:r>
              <a:rPr lang="en-CA" sz="2700" b="1" dirty="0"/>
              <a:t>s</a:t>
            </a:r>
            <a:r>
              <a:rPr lang="en-CA" sz="2700" b="1" dirty="0" smtClean="0"/>
              <a:t>. 35 </a:t>
            </a:r>
            <a:r>
              <a:rPr lang="en-CA" sz="2700" b="1" dirty="0"/>
              <a:t>of the </a:t>
            </a:r>
            <a:r>
              <a:rPr lang="en-CA" sz="2700" b="1" i="1" dirty="0"/>
              <a:t>BC Labour Relations Code</a:t>
            </a:r>
            <a:r>
              <a:rPr lang="en-CA" b="1" dirty="0"/>
              <a:t/>
            </a:r>
            <a:br>
              <a:rPr lang="en-CA" b="1" dirty="0"/>
            </a:br>
            <a:endParaRPr lang="en-CA" dirty="0"/>
          </a:p>
        </p:txBody>
      </p:sp>
      <p:sp>
        <p:nvSpPr>
          <p:cNvPr id="3" name="Content Placeholder 2"/>
          <p:cNvSpPr>
            <a:spLocks noGrp="1"/>
          </p:cNvSpPr>
          <p:nvPr>
            <p:ph idx="1"/>
          </p:nvPr>
        </p:nvSpPr>
        <p:spPr>
          <a:xfrm>
            <a:off x="381000" y="1509603"/>
            <a:ext cx="8229600" cy="4967397"/>
          </a:xfrm>
        </p:spPr>
        <p:txBody>
          <a:bodyPr>
            <a:normAutofit fontScale="25000" lnSpcReduction="20000"/>
          </a:bodyPr>
          <a:lstStyle/>
          <a:p>
            <a:pPr marL="0" indent="0">
              <a:buNone/>
            </a:pPr>
            <a:endParaRPr lang="en-CA" sz="6400" b="1" dirty="0" smtClean="0"/>
          </a:p>
          <a:p>
            <a:pPr marL="0" indent="0">
              <a:buNone/>
            </a:pPr>
            <a:r>
              <a:rPr lang="en-CA" sz="6400" b="1" dirty="0" smtClean="0"/>
              <a:t>(</a:t>
            </a:r>
            <a:r>
              <a:rPr lang="en-CA" sz="7200" b="1" dirty="0"/>
              <a:t>5)  </a:t>
            </a:r>
            <a:r>
              <a:rPr lang="en-CA" sz="7200" b="1" dirty="0" smtClean="0"/>
              <a:t>The </a:t>
            </a:r>
            <a:r>
              <a:rPr lang="en-CA" sz="7200" b="1" dirty="0"/>
              <a:t>board, having made an inquiry or directed a vote under </a:t>
            </a:r>
            <a:r>
              <a:rPr lang="en-CA" sz="7200" b="1" dirty="0" smtClean="0"/>
              <a:t>this section</a:t>
            </a:r>
            <a:r>
              <a:rPr lang="en-CA" sz="7200" b="1" dirty="0"/>
              <a:t>, </a:t>
            </a:r>
            <a:r>
              <a:rPr lang="en-CA" sz="7200" b="1" dirty="0" smtClean="0"/>
              <a:t>may</a:t>
            </a:r>
          </a:p>
          <a:p>
            <a:pPr marL="0" indent="0">
              <a:buNone/>
            </a:pPr>
            <a:endParaRPr lang="en-CA" sz="7200" dirty="0"/>
          </a:p>
          <a:p>
            <a:pPr marL="0" indent="0">
              <a:buNone/>
            </a:pPr>
            <a:r>
              <a:rPr lang="en-CA" sz="7200" dirty="0" smtClean="0"/>
              <a:t>(</a:t>
            </a:r>
            <a:r>
              <a:rPr lang="en-CA" sz="7200" b="1" dirty="0"/>
              <a:t>a) determine whether the employees constitute one or more </a:t>
            </a:r>
            <a:r>
              <a:rPr lang="en-CA" sz="7200" b="1" dirty="0" smtClean="0"/>
              <a:t>units appropriate </a:t>
            </a:r>
            <a:r>
              <a:rPr lang="en-CA" sz="7200" b="1" dirty="0"/>
              <a:t>for </a:t>
            </a:r>
            <a:r>
              <a:rPr lang="en-CA" sz="7200" b="1" dirty="0" smtClean="0"/>
              <a:t/>
            </a:r>
            <a:br>
              <a:rPr lang="en-CA" sz="7200" b="1" dirty="0" smtClean="0"/>
            </a:br>
            <a:r>
              <a:rPr lang="en-CA" sz="7200" b="1" dirty="0" smtClean="0"/>
              <a:t>      collective </a:t>
            </a:r>
            <a:r>
              <a:rPr lang="en-CA" sz="7200" b="1" dirty="0"/>
              <a:t>bargaining,</a:t>
            </a:r>
          </a:p>
          <a:p>
            <a:pPr marL="0" indent="0">
              <a:buNone/>
            </a:pPr>
            <a:endParaRPr lang="en-CA" sz="7200" b="1" dirty="0" smtClean="0"/>
          </a:p>
          <a:p>
            <a:pPr marL="0" indent="0">
              <a:buNone/>
            </a:pPr>
            <a:r>
              <a:rPr lang="en-CA" sz="7200" b="1" dirty="0" smtClean="0"/>
              <a:t>(</a:t>
            </a:r>
            <a:r>
              <a:rPr lang="en-CA" sz="7200" b="1" dirty="0"/>
              <a:t>b) determine which trade union is to be the bargaining agent </a:t>
            </a:r>
            <a:r>
              <a:rPr lang="en-CA" sz="7200" b="1" dirty="0" smtClean="0"/>
              <a:t>for the </a:t>
            </a:r>
            <a:r>
              <a:rPr lang="en-CA" sz="7200" b="1" dirty="0"/>
              <a:t>employees in </a:t>
            </a:r>
            <a:r>
              <a:rPr lang="en-CA" sz="7200" b="1" dirty="0" smtClean="0"/>
              <a:t/>
            </a:r>
            <a:br>
              <a:rPr lang="en-CA" sz="7200" b="1" dirty="0" smtClean="0"/>
            </a:br>
            <a:r>
              <a:rPr lang="en-CA" sz="7200" b="1" dirty="0" smtClean="0"/>
              <a:t>      each </a:t>
            </a:r>
            <a:r>
              <a:rPr lang="en-CA" sz="7200" b="1" dirty="0"/>
              <a:t>unit,</a:t>
            </a:r>
          </a:p>
          <a:p>
            <a:pPr marL="0" indent="0">
              <a:buNone/>
            </a:pPr>
            <a:endParaRPr lang="en-CA" sz="7200" b="1" dirty="0" smtClean="0"/>
          </a:p>
          <a:p>
            <a:pPr marL="0" indent="0">
              <a:buNone/>
            </a:pPr>
            <a:r>
              <a:rPr lang="en-CA" sz="7200" b="1" dirty="0" smtClean="0"/>
              <a:t>(</a:t>
            </a:r>
            <a:r>
              <a:rPr lang="en-CA" sz="7200" b="1" dirty="0"/>
              <a:t>c) amend, to the extent it considers necessary or advisable, </a:t>
            </a:r>
            <a:r>
              <a:rPr lang="en-CA" sz="7200" b="1" dirty="0" smtClean="0"/>
              <a:t>a certificate </a:t>
            </a:r>
            <a:r>
              <a:rPr lang="en-CA" sz="7200" b="1" dirty="0"/>
              <a:t>issued to </a:t>
            </a:r>
            <a:r>
              <a:rPr lang="en-CA" sz="7200" b="1" dirty="0" smtClean="0"/>
              <a:t>a</a:t>
            </a:r>
            <a:br>
              <a:rPr lang="en-CA" sz="7200" b="1" dirty="0" smtClean="0"/>
            </a:br>
            <a:r>
              <a:rPr lang="en-CA" sz="7200" b="1" dirty="0" smtClean="0"/>
              <a:t>      </a:t>
            </a:r>
            <a:r>
              <a:rPr lang="en-CA" sz="7200" b="1" dirty="0"/>
              <a:t>trade </a:t>
            </a:r>
            <a:r>
              <a:rPr lang="en-CA" sz="7200" b="1" dirty="0" smtClean="0"/>
              <a:t>union or </a:t>
            </a:r>
            <a:r>
              <a:rPr lang="en-CA" sz="7200" b="1" dirty="0"/>
              <a:t>the description of a </a:t>
            </a:r>
            <a:r>
              <a:rPr lang="en-CA" sz="7200" b="1" dirty="0" smtClean="0"/>
              <a:t>unit contained </a:t>
            </a:r>
            <a:r>
              <a:rPr lang="en-CA" sz="7200" b="1" dirty="0"/>
              <a:t>in a collective agreement</a:t>
            </a:r>
            <a:r>
              <a:rPr lang="en-CA" sz="7200" b="1" dirty="0" smtClean="0"/>
              <a:t>,</a:t>
            </a:r>
          </a:p>
          <a:p>
            <a:pPr marL="0" lvl="0" indent="0">
              <a:buNone/>
            </a:pPr>
            <a:r>
              <a:rPr lang="en-CA" sz="7200" b="1" dirty="0"/>
              <a:t/>
            </a:r>
            <a:br>
              <a:rPr lang="en-CA" sz="7200" b="1" dirty="0"/>
            </a:br>
            <a:r>
              <a:rPr lang="en-CA" sz="7200" b="1" dirty="0" smtClean="0">
                <a:solidFill>
                  <a:prstClr val="black"/>
                </a:solidFill>
              </a:rPr>
              <a:t>(</a:t>
            </a:r>
            <a:r>
              <a:rPr lang="en-CA" sz="7200" b="1" dirty="0">
                <a:solidFill>
                  <a:prstClr val="black"/>
                </a:solidFill>
              </a:rPr>
              <a:t>d) modify or restrict the operation or effect of a provision of a collective </a:t>
            </a:r>
            <a:r>
              <a:rPr lang="en-CA" sz="7200" b="1" dirty="0" smtClean="0">
                <a:solidFill>
                  <a:prstClr val="black"/>
                </a:solidFill>
              </a:rPr>
              <a:t>agreement</a:t>
            </a:r>
            <a:br>
              <a:rPr lang="en-CA" sz="7200" b="1" dirty="0" smtClean="0">
                <a:solidFill>
                  <a:prstClr val="black"/>
                </a:solidFill>
              </a:rPr>
            </a:br>
            <a:r>
              <a:rPr lang="en-CA" sz="7200" b="1" dirty="0" smtClean="0">
                <a:solidFill>
                  <a:prstClr val="black"/>
                </a:solidFill>
              </a:rPr>
              <a:t>      in</a:t>
            </a:r>
            <a:r>
              <a:rPr lang="en-CA" sz="7200" b="1" dirty="0">
                <a:solidFill>
                  <a:prstClr val="black"/>
                </a:solidFill>
              </a:rPr>
              <a:t> </a:t>
            </a:r>
            <a:r>
              <a:rPr lang="en-CA" sz="7200" b="1" dirty="0" smtClean="0">
                <a:solidFill>
                  <a:prstClr val="black"/>
                </a:solidFill>
              </a:rPr>
              <a:t>order </a:t>
            </a:r>
            <a:r>
              <a:rPr lang="en-CA" sz="7200" b="1" dirty="0">
                <a:solidFill>
                  <a:prstClr val="black"/>
                </a:solidFill>
              </a:rPr>
              <a:t>to define the seniority rights under it of employees affected by the sale, </a:t>
            </a:r>
            <a:r>
              <a:rPr lang="en-CA" sz="7200" b="1" dirty="0" smtClean="0">
                <a:solidFill>
                  <a:prstClr val="black"/>
                </a:solidFill>
              </a:rPr>
              <a:t/>
            </a:r>
            <a:br>
              <a:rPr lang="en-CA" sz="7200" b="1" dirty="0" smtClean="0">
                <a:solidFill>
                  <a:prstClr val="black"/>
                </a:solidFill>
              </a:rPr>
            </a:br>
            <a:r>
              <a:rPr lang="en-CA" sz="7200" b="1" dirty="0" smtClean="0">
                <a:solidFill>
                  <a:prstClr val="black"/>
                </a:solidFill>
              </a:rPr>
              <a:t>      lease</a:t>
            </a:r>
            <a:r>
              <a:rPr lang="en-CA" sz="7200" b="1" dirty="0">
                <a:solidFill>
                  <a:prstClr val="black"/>
                </a:solidFill>
              </a:rPr>
              <a:t>, transfer or other disposition, and</a:t>
            </a:r>
          </a:p>
          <a:p>
            <a:pPr marL="0" lvl="0" indent="0">
              <a:buNone/>
            </a:pPr>
            <a:endParaRPr lang="en-CA" sz="7200" b="1" dirty="0">
              <a:solidFill>
                <a:prstClr val="black"/>
              </a:solidFill>
            </a:endParaRPr>
          </a:p>
          <a:p>
            <a:pPr marL="0" lvl="0" indent="0">
              <a:buNone/>
            </a:pPr>
            <a:r>
              <a:rPr lang="en-CA" sz="7200" b="1" dirty="0" smtClean="0">
                <a:solidFill>
                  <a:prstClr val="black"/>
                </a:solidFill>
              </a:rPr>
              <a:t>(</a:t>
            </a:r>
            <a:r>
              <a:rPr lang="en-CA" sz="7200" b="1" dirty="0">
                <a:solidFill>
                  <a:prstClr val="black"/>
                </a:solidFill>
              </a:rPr>
              <a:t>e) give directions the board considers necessary or advisable as to the </a:t>
            </a:r>
            <a:r>
              <a:rPr lang="en-CA" sz="7200" b="1" dirty="0" smtClean="0">
                <a:solidFill>
                  <a:prstClr val="black"/>
                </a:solidFill>
              </a:rPr>
              <a:t>interpretation</a:t>
            </a:r>
            <a:br>
              <a:rPr lang="en-CA" sz="7200" b="1" dirty="0" smtClean="0">
                <a:solidFill>
                  <a:prstClr val="black"/>
                </a:solidFill>
              </a:rPr>
            </a:br>
            <a:r>
              <a:rPr lang="en-CA" sz="7200" b="1" dirty="0" smtClean="0">
                <a:solidFill>
                  <a:prstClr val="black"/>
                </a:solidFill>
              </a:rPr>
              <a:t>      </a:t>
            </a:r>
            <a:r>
              <a:rPr lang="en-CA" sz="7200" b="1" dirty="0">
                <a:solidFill>
                  <a:prstClr val="black"/>
                </a:solidFill>
              </a:rPr>
              <a:t>and application of a collective agreement affecting the employees in a </a:t>
            </a:r>
            <a:r>
              <a:rPr lang="en-CA" sz="7200" b="1" dirty="0" smtClean="0">
                <a:solidFill>
                  <a:prstClr val="black"/>
                </a:solidFill>
              </a:rPr>
              <a:t>unit</a:t>
            </a:r>
            <a:br>
              <a:rPr lang="en-CA" sz="7200" b="1" dirty="0" smtClean="0">
                <a:solidFill>
                  <a:prstClr val="black"/>
                </a:solidFill>
              </a:rPr>
            </a:br>
            <a:r>
              <a:rPr lang="en-CA" sz="7200" b="1" dirty="0" smtClean="0">
                <a:solidFill>
                  <a:prstClr val="black"/>
                </a:solidFill>
              </a:rPr>
              <a:t>      </a:t>
            </a:r>
            <a:r>
              <a:rPr lang="en-CA" sz="7200" b="1" dirty="0">
                <a:solidFill>
                  <a:prstClr val="black"/>
                </a:solidFill>
              </a:rPr>
              <a:t>determined under this section to be appropriate for collective </a:t>
            </a:r>
            <a:r>
              <a:rPr lang="en-CA" sz="7200" b="1" dirty="0" smtClean="0">
                <a:solidFill>
                  <a:prstClr val="black"/>
                </a:solidFill>
              </a:rPr>
              <a:t>bargaining</a:t>
            </a:r>
            <a:endParaRPr lang="en-CA" sz="7200" b="1" dirty="0">
              <a:solidFill>
                <a:prstClr val="black"/>
              </a:solidFill>
            </a:endParaRPr>
          </a:p>
          <a:p>
            <a:pPr marL="0" indent="0">
              <a:buNone/>
            </a:pPr>
            <a:r>
              <a:rPr lang="en-CA" sz="7200" dirty="0" smtClean="0"/>
              <a:t>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341465"/>
            <a:ext cx="792163"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015890"/>
            <a:ext cx="25304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002022" y="1324937"/>
            <a:ext cx="1764842" cy="369332"/>
          </a:xfrm>
          <a:prstGeom prst="rect">
            <a:avLst/>
          </a:prstGeom>
        </p:spPr>
        <p:txBody>
          <a:bodyPr wrap="none">
            <a:spAutoFit/>
          </a:bodyPr>
          <a:lstStyle/>
          <a:p>
            <a:r>
              <a:rPr lang="en-CA" dirty="0">
                <a:solidFill>
                  <a:srgbClr val="00B050"/>
                </a:solidFill>
                <a:latin typeface="Times New Roman"/>
                <a:ea typeface="Calibri"/>
                <a:cs typeface="Times New Roman"/>
              </a:rPr>
              <a:t>Trusted</a:t>
            </a:r>
            <a:r>
              <a:rPr lang="en-CA" spc="35" dirty="0">
                <a:solidFill>
                  <a:srgbClr val="00B050"/>
                </a:solidFill>
                <a:latin typeface="Times New Roman"/>
                <a:ea typeface="Calibri"/>
                <a:cs typeface="Times New Roman"/>
              </a:rPr>
              <a:t> </a:t>
            </a:r>
            <a:r>
              <a:rPr lang="en-CA" dirty="0">
                <a:solidFill>
                  <a:srgbClr val="00B050"/>
                </a:solidFill>
                <a:latin typeface="Times New Roman"/>
                <a:ea typeface="Calibri"/>
                <a:cs typeface="Times New Roman"/>
              </a:rPr>
              <a:t>Advisors</a:t>
            </a:r>
            <a:endParaRPr lang="en-CA"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034218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2060</Words>
  <Application>Microsoft Office PowerPoint</Application>
  <PresentationFormat>On-screen Show (4:3)</PresentationFormat>
  <Paragraphs>399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Labour and Employment Issues for  Commercial Lawyers  </vt:lpstr>
      <vt:lpstr>PowerPoint Presentation</vt:lpstr>
      <vt:lpstr>PowerPoint Presentation</vt:lpstr>
      <vt:lpstr>Asset vs Share Transaction</vt:lpstr>
      <vt:lpstr>Asset Transaction  - Common Law -</vt:lpstr>
      <vt:lpstr>Successorship</vt:lpstr>
      <vt:lpstr>Successorship cont …</vt:lpstr>
      <vt:lpstr>Successorship cont …</vt:lpstr>
      <vt:lpstr>Successorship cont … s. 35 of the BC Labour Relations Code </vt:lpstr>
      <vt:lpstr>Successorship cont …</vt:lpstr>
      <vt:lpstr>Common Employers</vt:lpstr>
      <vt:lpstr>Labour Relations Successorship </vt:lpstr>
      <vt:lpstr>Common Law Consideratons</vt:lpstr>
      <vt:lpstr>Common Law Considerations</vt:lpstr>
      <vt:lpstr>Indemnities</vt:lpstr>
      <vt:lpstr>Labour Relations</vt:lpstr>
      <vt:lpstr>Labour Relations cont …</vt:lpstr>
      <vt:lpstr>Labour Relations cont …</vt:lpstr>
      <vt:lpstr>Labour Relations cont …</vt:lpstr>
      <vt:lpstr>Labour Relations cont …</vt:lpstr>
      <vt:lpstr>Labour Relations</vt:lpstr>
      <vt:lpstr>Group Termination</vt:lpstr>
      <vt:lpstr>Group Termination cont …</vt:lpstr>
      <vt:lpstr>Group Termination cont …</vt:lpstr>
      <vt:lpstr>Group Termination cont …</vt:lpstr>
      <vt:lpstr>Group Termination cont …</vt:lpstr>
      <vt:lpstr>Group Termination</vt:lpstr>
      <vt:lpstr>Group Termination cont …</vt:lpstr>
      <vt:lpstr>Privacy</vt:lpstr>
      <vt:lpstr>Privacy cont …</vt:lpstr>
      <vt:lpstr>Privacy cont …</vt:lpstr>
      <vt:lpstr>Privacy cont …</vt:lpstr>
      <vt:lpstr>Privacy cont …</vt:lpstr>
      <vt:lpstr>Privacy cont …</vt:lpstr>
      <vt:lpstr> Human Rights Issues</vt:lpstr>
      <vt:lpstr>Pension Benefits</vt:lpstr>
      <vt:lpstr>Pension Benefits</vt:lpstr>
      <vt:lpstr>Common Employers and True Employers at Common Law</vt:lpstr>
      <vt:lpstr>Constructive Dismissal</vt:lpstr>
      <vt:lpstr>Written Contracts of Employment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Labour and Employment Challenges  in Completing Business Transactions</dc:title>
  <dc:creator>Duré Botha</dc:creator>
  <cp:lastModifiedBy> Duré Botha</cp:lastModifiedBy>
  <cp:revision>77</cp:revision>
  <cp:lastPrinted>2012-10-06T00:15:01Z</cp:lastPrinted>
  <dcterms:created xsi:type="dcterms:W3CDTF">2006-08-16T00:00:00Z</dcterms:created>
  <dcterms:modified xsi:type="dcterms:W3CDTF">2012-11-14T20:52:40Z</dcterms:modified>
</cp:coreProperties>
</file>